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15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23444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300" kern="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CYBERPORT CREATIVE MICRO FUND  ·  HONG KONG PROGRAMME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16916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4000" b="1" spc="-50" kern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AI-Powered Cross-Border</a:t>
            </a:r>
            <a:endParaRPr lang="en-US" sz="4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000" b="1" spc="-50" kern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Property Decision Engine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822960" y="3749040"/>
            <a:ext cx="84124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C6CF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family's biggest financial decision, finally made with data.</a:t>
            </a:r>
            <a:endParaRPr lang="en-US" sz="16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600" dirty="0">
                <a:solidFill>
                  <a:srgbClr val="C6CF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AI core serving buyers — and the agents who serve them.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22960" y="4892040"/>
            <a:ext cx="146304" cy="146304"/>
          </a:xfrm>
          <a:prstGeom prst="ellipse">
            <a:avLst/>
          </a:prstGeom>
          <a:solidFill>
            <a:srgbClr val="00926B"/>
          </a:solidFill>
          <a:ln/>
        </p:spPr>
      </p:sp>
      <p:sp>
        <p:nvSpPr>
          <p:cNvPr id="6" name="Text 4"/>
          <p:cNvSpPr/>
          <p:nvPr/>
        </p:nvSpPr>
        <p:spPr>
          <a:xfrm>
            <a:off x="1060704" y="4764024"/>
            <a:ext cx="1554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BUYERS (B2C)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834640" y="4892040"/>
            <a:ext cx="146304" cy="146304"/>
          </a:xfrm>
          <a:prstGeom prst="ellipse">
            <a:avLst/>
          </a:prstGeom>
          <a:solidFill>
            <a:srgbClr val="7A93E8"/>
          </a:solidFill>
          <a:ln/>
        </p:spPr>
      </p:sp>
      <p:sp>
        <p:nvSpPr>
          <p:cNvPr id="8" name="Text 6"/>
          <p:cNvSpPr/>
          <p:nvPr/>
        </p:nvSpPr>
        <p:spPr>
          <a:xfrm>
            <a:off x="3072384" y="4764024"/>
            <a:ext cx="19202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spc="200" kern="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AGENCIES (B2B)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6263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PropertyLab  ·  [HK entity name]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9537192" y="6263640"/>
            <a:ext cx="1828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2026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PROBLEM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02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96926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largest financial decision a family makes is also the least informed.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286000"/>
            <a:ext cx="3270504" cy="50292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HK BUYERS · AT HOME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Buying blind in the world's priciest market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Families commit millions armed with adverts and hearsay. How far over fair value? What is the school net actually worth? No consumer product answers.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59224" y="2286000"/>
            <a:ext cx="3270504" cy="50292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11" name="Text 9"/>
          <p:cNvSpPr/>
          <p:nvPr/>
        </p:nvSpPr>
        <p:spPr>
          <a:xfrm>
            <a:off x="4459224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HK BUYERS · ABROAD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459224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Overseas purchases, sight unseen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59224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MM2H retirements in Malaysia and other overseas buys happen at showflat roadshows. Mis-selling and stalled projects make the news; life savings are lost.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95488" y="2286000"/>
            <a:ext cx="3270504" cy="50292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15" name="Text 13"/>
          <p:cNvSpPr/>
          <p:nvPr/>
        </p:nvSpPr>
        <p:spPr>
          <a:xfrm>
            <a:off x="8095488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AGENCIES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8095488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Serving buyers on instinct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95488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tool tells an agent which enquirer is ready to decide, what each buyer actually cares about, or how their own conversations are performing.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SOLUTION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03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One intelligence core. Both sides of the transaction.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5042916" cy="3246120"/>
          </a:xfrm>
          <a:prstGeom prst="roundRect">
            <a:avLst>
              <a:gd name="adj" fmla="val 2535"/>
            </a:avLst>
          </a:prstGeom>
          <a:solidFill>
            <a:srgbClr val="E1F2EC"/>
          </a:solidFill>
          <a:ln/>
        </p:spPr>
      </p:sp>
      <p:sp>
        <p:nvSpPr>
          <p:cNvPr id="7" name="Shape 5"/>
          <p:cNvSpPr/>
          <p:nvPr/>
        </p:nvSpPr>
        <p:spPr>
          <a:xfrm>
            <a:off x="905256" y="2148840"/>
            <a:ext cx="4878324" cy="54864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2331720"/>
            <a:ext cx="44942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0092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BUYERS · B2C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2651760"/>
            <a:ext cx="44942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Decide with data, not showflats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97280" y="3154680"/>
            <a:ext cx="4494276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premium assessment against 2.7M+ Hong Kong transactions — “how much over fair value?”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All 36 primary school nets, quantified and scored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Rental estimates and yield verification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Ownership-eligibility guidance — MM2H, stamp duty, financing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3076" y="2148840"/>
            <a:ext cx="5042916" cy="3246120"/>
          </a:xfrm>
          <a:prstGeom prst="roundRect">
            <a:avLst>
              <a:gd name="adj" fmla="val 2535"/>
            </a:avLst>
          </a:prstGeom>
          <a:solidFill>
            <a:srgbClr val="E5E9F8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5372" y="2148840"/>
            <a:ext cx="4878324" cy="54864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3" name="Text 11"/>
          <p:cNvSpPr/>
          <p:nvPr/>
        </p:nvSpPr>
        <p:spPr>
          <a:xfrm>
            <a:off x="6597396" y="2331720"/>
            <a:ext cx="44942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3451B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 AGENCIES · B2B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597396" y="2651760"/>
            <a:ext cx="44942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Know when, how, and what to say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597396" y="3154680"/>
            <a:ext cx="4494276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Buyer-behaviour dashboards — who is researching, hesitating, ready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AI conversation analysis of calls, meetings and messaging — with consent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Per-customer approach recommendations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Agent coaching from real conversation quality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5715000"/>
            <a:ext cx="64008" cy="502920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17" name="Text 15"/>
          <p:cNvSpPr/>
          <p:nvPr/>
        </p:nvSpPr>
        <p:spPr>
          <a:xfrm>
            <a:off x="1024128" y="5687568"/>
            <a:ext cx="102687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 CRM records what happened. The Decision Engine tells you what to do next.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WHY IT COMPOUNDS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04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engine feeds itself.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960120" y="2377440"/>
            <a:ext cx="22402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33272" y="2377440"/>
            <a:ext cx="2093976" cy="45720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8" name="Text 6"/>
          <p:cNvSpPr/>
          <p:nvPr/>
        </p:nvSpPr>
        <p:spPr>
          <a:xfrm>
            <a:off x="1143000" y="2542032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0092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ATTRACT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1143000" y="2852928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Free decision tools bring buyers in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227832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3703320" y="2377440"/>
            <a:ext cx="22402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776472" y="2377440"/>
            <a:ext cx="2093976" cy="45720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13" name="Text 11"/>
          <p:cNvSpPr/>
          <p:nvPr/>
        </p:nvSpPr>
        <p:spPr>
          <a:xfrm>
            <a:off x="3886200" y="2542032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0092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LEARN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3886200" y="2852928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Buyer research becomes behavioural data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971032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6446520" y="2377440"/>
            <a:ext cx="22402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519672" y="2377440"/>
            <a:ext cx="2093976" cy="45720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8" name="Text 16"/>
          <p:cNvSpPr/>
          <p:nvPr/>
        </p:nvSpPr>
        <p:spPr>
          <a:xfrm>
            <a:off x="6629400" y="2542032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3451B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MONETISE</a:t>
            </a:r>
            <a:endParaRPr lang="en-US" sz="950" dirty="0"/>
          </a:p>
        </p:txBody>
      </p:sp>
      <p:sp>
        <p:nvSpPr>
          <p:cNvPr id="19" name="Text 17"/>
          <p:cNvSpPr/>
          <p:nvPr/>
        </p:nvSpPr>
        <p:spPr>
          <a:xfrm>
            <a:off x="6629400" y="2852928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Data powers the intelligence agencies pay for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8714232" y="28803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→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9189720" y="2377440"/>
            <a:ext cx="224028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9262872" y="2377440"/>
            <a:ext cx="2093976" cy="45720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23" name="Text 21"/>
          <p:cNvSpPr/>
          <p:nvPr/>
        </p:nvSpPr>
        <p:spPr>
          <a:xfrm>
            <a:off x="9372600" y="2542032"/>
            <a:ext cx="18745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3451B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SERVE</a:t>
            </a:r>
            <a:endParaRPr lang="en-US" sz="950" dirty="0"/>
          </a:p>
        </p:txBody>
      </p:sp>
      <p:sp>
        <p:nvSpPr>
          <p:cNvPr id="24" name="Text 22"/>
          <p:cNvSpPr/>
          <p:nvPr/>
        </p:nvSpPr>
        <p:spPr>
          <a:xfrm>
            <a:off x="9372600" y="2852928"/>
            <a:ext cx="18745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Better-served buyers trust, return, refer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822960" y="4160520"/>
            <a:ext cx="10543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↩  every cycle deepens the data no competitor holds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920240" y="4846320"/>
            <a:ext cx="8348472" cy="685800"/>
          </a:xfrm>
          <a:prstGeom prst="roundRect">
            <a:avLst>
              <a:gd name="adj" fmla="val 12000"/>
            </a:avLst>
          </a:prstGeom>
          <a:solidFill>
            <a:srgbClr val="16223C"/>
          </a:solidFill>
          <a:ln/>
        </p:spPr>
      </p:sp>
      <p:sp>
        <p:nvSpPr>
          <p:cNvPr id="27" name="Text 25"/>
          <p:cNvSpPr/>
          <p:nvPr/>
        </p:nvSpPr>
        <p:spPr>
          <a:xfrm>
            <a:off x="1920240" y="4846320"/>
            <a:ext cx="8348472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 copy this, a competitor must rebuild both sides at once.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MARKET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05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Three corridors, one engine — launched in priority order.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3270504" cy="3063240"/>
          </a:xfrm>
          <a:prstGeom prst="roundRect">
            <a:avLst>
              <a:gd name="adj" fmla="val 2687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2331720"/>
            <a:ext cx="281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1 · BEACHHEAD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051560" y="2624328"/>
            <a:ext cx="281330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23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HK → HK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1051560" y="3108960"/>
            <a:ext cx="978408" cy="310896"/>
          </a:xfrm>
          <a:prstGeom prst="roundRect">
            <a:avLst>
              <a:gd name="adj" fmla="val 17647"/>
            </a:avLst>
          </a:prstGeom>
          <a:solidFill>
            <a:srgbClr val="E1F2EC"/>
          </a:solidFill>
          <a:ln/>
        </p:spPr>
      </p:sp>
      <p:sp>
        <p:nvSpPr>
          <p:cNvPr id="10" name="Text 8"/>
          <p:cNvSpPr/>
          <p:nvPr/>
        </p:nvSpPr>
        <p:spPr>
          <a:xfrm>
            <a:off x="1051560" y="3108960"/>
            <a:ext cx="97840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092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DATA BUILT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1051560" y="3566160"/>
            <a:ext cx="2813304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Free premium-assessment and school-net tools for Hong Kong's own buyers. Builds the trust, traffic and behavioural data every corridor runs on.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459224" y="2148840"/>
            <a:ext cx="3270504" cy="3063240"/>
          </a:xfrm>
          <a:prstGeom prst="roundRect">
            <a:avLst>
              <a:gd name="adj" fmla="val 2687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687824" y="2331720"/>
            <a:ext cx="281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2 · OUTBOUND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687824" y="2624328"/>
            <a:ext cx="281330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23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HK → MY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4687824" y="3108960"/>
            <a:ext cx="1367028" cy="310896"/>
          </a:xfrm>
          <a:prstGeom prst="roundRect">
            <a:avLst>
              <a:gd name="adj" fmla="val 17647"/>
            </a:avLst>
          </a:prstGeom>
          <a:solidFill>
            <a:srgbClr val="E5E9F8"/>
          </a:solidFill>
          <a:ln/>
        </p:spPr>
      </p:sp>
      <p:sp>
        <p:nvSpPr>
          <p:cNvPr id="16" name="Text 14"/>
          <p:cNvSpPr/>
          <p:nvPr/>
        </p:nvSpPr>
        <p:spPr>
          <a:xfrm>
            <a:off x="4687824" y="3108960"/>
            <a:ext cx="1367028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3451B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CUSTOMER SIGNED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687824" y="3566160"/>
            <a:ext cx="2813304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Hong Kong families buying Malaysian property under MM2H — launched through Starcity Global (MM2H), our first signed B2B customer.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095488" y="2148840"/>
            <a:ext cx="3270504" cy="3063240"/>
          </a:xfrm>
          <a:prstGeom prst="roundRect">
            <a:avLst>
              <a:gd name="adj" fmla="val 2687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324088" y="2331720"/>
            <a:ext cx="281330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3 · INBOUND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8324088" y="2624328"/>
            <a:ext cx="281330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6223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CN → HK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8324088" y="3108960"/>
            <a:ext cx="1289304" cy="310896"/>
          </a:xfrm>
          <a:prstGeom prst="roundRect">
            <a:avLst>
              <a:gd name="adj" fmla="val 17647"/>
            </a:avLst>
          </a:prstGeom>
          <a:solidFill>
            <a:srgbClr val="EFEFEA"/>
          </a:solidFill>
          <a:ln/>
        </p:spPr>
      </p:sp>
      <p:sp>
        <p:nvSpPr>
          <p:cNvPr id="22" name="Text 20"/>
          <p:cNvSpPr/>
          <p:nvPr/>
        </p:nvSpPr>
        <p:spPr>
          <a:xfrm>
            <a:off x="8324088" y="3108960"/>
            <a:ext cx="1289304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 PARTNERSHIP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8324088" y="3566160"/>
            <a:ext cx="2813304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Mainland and GBA buyers entering Hong Kong — in collaboration with Yisha PropTech (一沙), a licensed online estate agency with 130k+ RED followers.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822960" y="5532120"/>
            <a:ext cx="10543032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engine is </a:t>
            </a:r>
            <a:pPr indent="0" marL="0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corridor-agnostic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: one core serves any origin → destination pair. Two opposite directions prove it generalises to every corridor that matters to Hong Kong.</a:t>
            </a:r>
            <a:endParaRPr lang="en-US" sz="12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PROOF, NOT CONCEPT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06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Everything on this slide exists today.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1889150" cy="2377440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87552" y="2468880"/>
            <a:ext cx="155996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Live</a:t>
            </a:r>
            <a:endParaRPr lang="en-US" sz="2700" dirty="0"/>
          </a:p>
        </p:txBody>
      </p:sp>
      <p:sp>
        <p:nvSpPr>
          <p:cNvPr id="8" name="Text 6"/>
          <p:cNvSpPr/>
          <p:nvPr/>
        </p:nvSpPr>
        <p:spPr>
          <a:xfrm>
            <a:off x="987552" y="3200400"/>
            <a:ext cx="155996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Platform in production in Malaysia — real buyers, real agency teams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2986430" y="2240280"/>
            <a:ext cx="1889150" cy="2377440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151022" y="2468880"/>
            <a:ext cx="155996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2.7M+</a:t>
            </a:r>
            <a:endParaRPr lang="en-US" sz="2700" dirty="0"/>
          </a:p>
        </p:txBody>
      </p:sp>
      <p:sp>
        <p:nvSpPr>
          <p:cNvPr id="11" name="Text 9"/>
          <p:cNvSpPr/>
          <p:nvPr/>
        </p:nvSpPr>
        <p:spPr>
          <a:xfrm>
            <a:off x="3151022" y="3200400"/>
            <a:ext cx="155996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Hong Kong transactions indexed for AI premium assessment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5149901" y="2240280"/>
            <a:ext cx="1889150" cy="2377440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14493" y="2468880"/>
            <a:ext cx="155996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36</a:t>
            </a:r>
            <a:endParaRPr lang="en-US" sz="2700" dirty="0"/>
          </a:p>
        </p:txBody>
      </p:sp>
      <p:sp>
        <p:nvSpPr>
          <p:cNvPr id="14" name="Text 12"/>
          <p:cNvSpPr/>
          <p:nvPr/>
        </p:nvSpPr>
        <p:spPr>
          <a:xfrm>
            <a:off x="5314493" y="3200400"/>
            <a:ext cx="155996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Primary school nets, scored — a first for HK consumers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7313371" y="2240280"/>
            <a:ext cx="1889150" cy="2377440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7477963" y="2468880"/>
            <a:ext cx="155996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1st</a:t>
            </a:r>
            <a:endParaRPr lang="en-US" sz="2700" dirty="0"/>
          </a:p>
        </p:txBody>
      </p:sp>
      <p:sp>
        <p:nvSpPr>
          <p:cNvPr id="17" name="Text 15"/>
          <p:cNvSpPr/>
          <p:nvPr/>
        </p:nvSpPr>
        <p:spPr>
          <a:xfrm>
            <a:off x="7477963" y="3200400"/>
            <a:ext cx="155996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B2B customer signed — Starcity Global (MM2H), HK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9476842" y="2240280"/>
            <a:ext cx="1889150" cy="2377440"/>
          </a:xfrm>
          <a:prstGeom prst="roundRect">
            <a:avLst>
              <a:gd name="adj" fmla="val 435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641434" y="2468880"/>
            <a:ext cx="1559966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700" b="1" spc="-5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130k+</a:t>
            </a:r>
            <a:endParaRPr lang="en-US" sz="2700" dirty="0"/>
          </a:p>
        </p:txBody>
      </p:sp>
      <p:sp>
        <p:nvSpPr>
          <p:cNvPr id="20" name="Text 18"/>
          <p:cNvSpPr/>
          <p:nvPr/>
        </p:nvSpPr>
        <p:spPr>
          <a:xfrm>
            <a:off x="9641434" y="3200400"/>
            <a:ext cx="1559966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Mainland followers reachable via partner channel (Yisha, RED)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822960" y="5212080"/>
            <a:ext cx="64008" cy="502920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22" name="Text 20"/>
          <p:cNvSpPr/>
          <p:nvPr/>
        </p:nvSpPr>
        <p:spPr>
          <a:xfrm>
            <a:off x="1024128" y="5184648"/>
            <a:ext cx="102687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 invite the panel to a live demonstration — system, database and data products.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BUSINESS MODEL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07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Service-as-Software: we charge for outcomes, not seats.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5042916" cy="3246120"/>
          </a:xfrm>
          <a:prstGeom prst="roundRect">
            <a:avLst>
              <a:gd name="adj" fmla="val 2535"/>
            </a:avLst>
          </a:prstGeom>
          <a:solidFill>
            <a:srgbClr val="E1F2EC"/>
          </a:solidFill>
          <a:ln/>
        </p:spPr>
      </p:sp>
      <p:sp>
        <p:nvSpPr>
          <p:cNvPr id="7" name="Shape 5"/>
          <p:cNvSpPr/>
          <p:nvPr/>
        </p:nvSpPr>
        <p:spPr>
          <a:xfrm>
            <a:off x="905256" y="2148840"/>
            <a:ext cx="4878324" cy="54864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8" name="Text 6"/>
          <p:cNvSpPr/>
          <p:nvPr/>
        </p:nvSpPr>
        <p:spPr>
          <a:xfrm>
            <a:off x="1097280" y="2331720"/>
            <a:ext cx="44942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00926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B2C REVENUE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1097280" y="2651760"/>
            <a:ext cx="44942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Free tools acquire; reports monetise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97280" y="3154680"/>
            <a:ext cx="4494276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Premium assessment, school-net scores, rental estimates — free to every buyer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Paid in-depth decision reports for committed buyers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Free tools are the acquisition engine — and the data source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323076" y="2148840"/>
            <a:ext cx="5042916" cy="3246120"/>
          </a:xfrm>
          <a:prstGeom prst="roundRect">
            <a:avLst>
              <a:gd name="adj" fmla="val 2535"/>
            </a:avLst>
          </a:prstGeom>
          <a:solidFill>
            <a:srgbClr val="E5E9F8"/>
          </a:solidFill>
          <a:ln/>
        </p:spPr>
      </p:sp>
      <p:sp>
        <p:nvSpPr>
          <p:cNvPr id="12" name="Shape 10"/>
          <p:cNvSpPr/>
          <p:nvPr/>
        </p:nvSpPr>
        <p:spPr>
          <a:xfrm>
            <a:off x="6405372" y="2148840"/>
            <a:ext cx="4878324" cy="54864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3" name="Text 11"/>
          <p:cNvSpPr/>
          <p:nvPr/>
        </p:nvSpPr>
        <p:spPr>
          <a:xfrm>
            <a:off x="6597396" y="2331720"/>
            <a:ext cx="449427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3451B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B2B REVENUE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597396" y="2651760"/>
            <a:ext cx="449427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Subscription + success fees</a:t>
            </a:r>
            <a:endParaRPr lang="en-US" sz="1650" dirty="0"/>
          </a:p>
        </p:txBody>
      </p:sp>
      <p:sp>
        <p:nvSpPr>
          <p:cNvPr id="15" name="Text 13"/>
          <p:cNvSpPr/>
          <p:nvPr/>
        </p:nvSpPr>
        <p:spPr>
          <a:xfrm>
            <a:off x="6597396" y="3154680"/>
            <a:ext cx="4494276" cy="2148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Monthly agency subscription to the Decision Engine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Success fees per engine-generated viewing and deal — charged to licensed agencies</a:t>
            </a:r>
            <a:endParaRPr lang="en-US" sz="1200" dirty="0"/>
          </a:p>
          <a:p>
            <a:pPr marL="152400" indent="-152400">
              <a:lnSpc>
                <a:spcPct val="118000"/>
              </a:lnSpc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Pay-by-result: near-zero adoption barrier for small agencies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822960" y="5669280"/>
            <a:ext cx="10543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b="1" spc="200" kern="0" dirty="0">
                <a:solidFill>
                  <a:srgbClr val="16223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WHY IT WINS   </a:t>
            </a:r>
            <a:pPr indent="0" marL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Revenue is tied to customer outcomes. Portals sell ads; CRMs sell licences; we only earn when buyers decide better and agencies close better.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COMPETITION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08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987552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Each competitor category has a structural reason it can't follow.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2960" y="2148840"/>
          <a:ext cx="10543032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2377440"/>
                <a:gridCol w="4846320"/>
              </a:tblGrid>
              <a:tr h="3200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spc="150" kern="0" dirty="0">
                          <a:solidFill>
                            <a:srgbClr val="5A647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CATEGORY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622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spc="150" kern="0" dirty="0">
                          <a:solidFill>
                            <a:srgbClr val="5A647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WHAT THEY SELL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622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50" spc="150" kern="0" dirty="0">
                          <a:solidFill>
                            <a:srgbClr val="5A6478"/>
                          </a:solidFill>
                          <a:latin typeface="Consolas" pitchFamily="34" charset="0"/>
                          <a:ea typeface="Consolas" pitchFamily="34" charset="-122"/>
                          <a:cs typeface="Consolas" pitchFamily="34" charset="-120"/>
                        </a:rPr>
                        <a:t>WHY THEY CAN'T FOLLOW</a:t>
                      </a:r>
                      <a:endParaRPr lang="en-US" sz="950" dirty="0">
                        <a:latin typeface="Consolas" charset="0"/>
                        <a:ea typeface="Consolas" charset="0"/>
                        <a:cs typeface="Consolas" charset="0"/>
                      </a:endParaRPr>
                    </a:p>
                  </a:txBody>
                  <a:tcPr marL="91440" marR="91440" marT="45720" marB="45720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16223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HK portals &amp; valuation tools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28Hse, Spacious, agency price tools, bank valuations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A647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Listings, ads, reference valuations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Revenue comes from agent advertising — structurally unable to tell a buyer “this listing is overpriced.” No cross-border dimension.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Cross-border platforms &amp; overseas-property agencies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Juwai IQI, PropertyGuru, HK overseas-property firms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A647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Matchmaking — connecting buyers to agents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Channels, not decision layers. The agencies are our customers, not our competitors — Starcity already signed.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</a:tr>
              <a:tr h="9601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Generic sales tech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CRMs, Western conversation-intelligence SaaS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5A6478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Records and per-seat licences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rgbClr val="16223C"/>
                          </a:solidFill>
                          <a:latin typeface="Segoe UI" pitchFamily="34" charset="0"/>
                          <a:ea typeface="Segoe UI" pitchFamily="34" charset="-122"/>
                          <a:cs typeface="Segoe UI" pitchFamily="34" charset="-120"/>
                        </a:rPr>
                        <a:t>Wrong vertical, weak Cantonese/Mandarin + WhatsApp support, per-seat pricing small agencies can't afford.</a:t>
                      </a:r>
                      <a:endParaRPr lang="en-US" sz="1150" dirty="0">
                        <a:latin typeface="Segoe UI" charset="0"/>
                        <a:ea typeface="Segoe UI" charset="0"/>
                        <a:cs typeface="Segoe UI" charset="0"/>
                      </a:endParaRPr>
                    </a:p>
                  </a:txBody>
                  <a:tcPr marL="91440" marR="9144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D8DBD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3"/>
                    </a:solidFill>
                  </a:tcPr>
                </a:tc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822960" y="5897880"/>
            <a:ext cx="64008" cy="502920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8" name="Text 5"/>
          <p:cNvSpPr/>
          <p:nvPr/>
        </p:nvSpPr>
        <p:spPr>
          <a:xfrm>
            <a:off x="1024128" y="5870448"/>
            <a:ext cx="102687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No one holds buyer decisions + agent intelligence + the corridors. We hold all three.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GO-TO-MARKET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09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Partner-first: we launch inside existing client bases.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286000"/>
            <a:ext cx="3270504" cy="50292"/>
          </a:xfrm>
          <a:prstGeom prst="rect">
            <a:avLst/>
          </a:prstGeom>
          <a:solidFill>
            <a:srgbClr val="00926B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1 · ORGANIC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22960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Free tools earn Hong Kong's trust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22960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Premium assessment and school-net scoring spread by word of mouth and press — consumer traffic without paid acquisition.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459224" y="2286000"/>
            <a:ext cx="3270504" cy="50292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1" name="Text 9"/>
          <p:cNvSpPr/>
          <p:nvPr/>
        </p:nvSpPr>
        <p:spPr>
          <a:xfrm>
            <a:off x="4459224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2 · STARCITY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4459224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Launch into a signed client base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459224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Starcity's existing Hong Kong MM2H clients become the engine's first cross-border users — revenue from day one of deployment.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095488" y="2286000"/>
            <a:ext cx="3270504" cy="50292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5" name="Text 13"/>
          <p:cNvSpPr/>
          <p:nvPr/>
        </p:nvSpPr>
        <p:spPr>
          <a:xfrm>
            <a:off x="8095488" y="2450592"/>
            <a:ext cx="3270504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2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CORRIDOR 3 · YISHA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8095488" y="2788920"/>
            <a:ext cx="3270504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Reach mainland buyers through RED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095488" y="3611880"/>
            <a:ext cx="3270504" cy="2103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Yisha's 130k+ follower channel carries the inbound corridor — then replicate to HK's agency industry with pilot case studies.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SIX MONTHS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Product complete in three months. Paid and proven in six.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240280"/>
            <a:ext cx="3300984" cy="50292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7" name="Text 5"/>
          <p:cNvSpPr/>
          <p:nvPr/>
        </p:nvSpPr>
        <p:spPr>
          <a:xfrm>
            <a:off x="822960" y="2377440"/>
            <a:ext cx="3300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SIGNING · MONTH 0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822960" y="2660904"/>
            <a:ext cx="33009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HK$10,000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822960" y="3172968"/>
            <a:ext cx="330098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CCMF Agreement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822960" y="3584448"/>
            <a:ext cx="3300984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 incorporation completed; project team and partner integrations mobilised.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4443984" y="2240280"/>
            <a:ext cx="3300984" cy="50292"/>
          </a:xfrm>
          <a:prstGeom prst="rect">
            <a:avLst/>
          </a:prstGeom>
          <a:solidFill>
            <a:srgbClr val="3451B2"/>
          </a:solidFill>
          <a:ln/>
        </p:spPr>
      </p:sp>
      <p:sp>
        <p:nvSpPr>
          <p:cNvPr id="12" name="Text 10"/>
          <p:cNvSpPr/>
          <p:nvPr/>
        </p:nvSpPr>
        <p:spPr>
          <a:xfrm>
            <a:off x="4443984" y="2377440"/>
            <a:ext cx="3300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INTERIM REPORT · MONTH 3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4443984" y="2660904"/>
            <a:ext cx="33009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HK$45,000</a:t>
            </a:r>
            <a:endParaRPr lang="en-US" sz="2100" dirty="0"/>
          </a:p>
        </p:txBody>
      </p:sp>
      <p:sp>
        <p:nvSpPr>
          <p:cNvPr id="14" name="Shape 12"/>
          <p:cNvSpPr/>
          <p:nvPr/>
        </p:nvSpPr>
        <p:spPr>
          <a:xfrm>
            <a:off x="4443984" y="3172968"/>
            <a:ext cx="2880360" cy="292608"/>
          </a:xfrm>
          <a:prstGeom prst="roundRect">
            <a:avLst>
              <a:gd name="adj" fmla="val 15625"/>
            </a:avLst>
          </a:prstGeom>
          <a:solidFill>
            <a:srgbClr val="3451B2"/>
          </a:solidFill>
          <a:ln/>
        </p:spPr>
      </p:sp>
      <p:sp>
        <p:nvSpPr>
          <p:cNvPr id="15" name="Text 13"/>
          <p:cNvSpPr/>
          <p:nvPr/>
        </p:nvSpPr>
        <p:spPr>
          <a:xfrm>
            <a:off x="4443984" y="3172968"/>
            <a:ext cx="28803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MEETS CCMF'S 3-MONTH PRODUCT BAR</a:t>
            </a:r>
            <a:endParaRPr lang="en-US" sz="800" dirty="0"/>
          </a:p>
        </p:txBody>
      </p:sp>
      <p:sp>
        <p:nvSpPr>
          <p:cNvPr id="16" name="Text 14"/>
          <p:cNvSpPr/>
          <p:nvPr/>
        </p:nvSpPr>
        <p:spPr>
          <a:xfrm>
            <a:off x="4443984" y="3557016"/>
            <a:ext cx="330098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 product complete &amp; live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4443984" y="3968496"/>
            <a:ext cx="3300984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Buyer tools localised for HK; cross-border intelligence dashboard deployed with Starcity's Hong Kong team.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8065008" y="2240280"/>
            <a:ext cx="3300984" cy="50292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19" name="Text 17"/>
          <p:cNvSpPr/>
          <p:nvPr/>
        </p:nvSpPr>
        <p:spPr>
          <a:xfrm>
            <a:off x="8065008" y="2377440"/>
            <a:ext cx="330098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50" spc="15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FINAL REPORT · MONTH 6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8065008" y="2660904"/>
            <a:ext cx="3300984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HK$45,000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8065008" y="3172968"/>
            <a:ext cx="3300984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Paid pilots validated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8065008" y="3584448"/>
            <a:ext cx="3300984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Paid pilot with Starcity; inbound corridor opened with Yisha; pricing validated; conversion case metrics published.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822960" y="5760720"/>
            <a:ext cx="10543032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451B2"/>
                </a:solidFill>
              </a:rPr>
              <a:t>→  </a:t>
            </a:r>
            <a:pPr indent="0" marL="0">
              <a:buNone/>
            </a:pPr>
            <a:r>
              <a:rPr lang="en-US" sz="1400" b="1" dirty="0">
                <a:solidFill>
                  <a:srgbClr val="16223C"/>
                </a:solidFill>
              </a:rPr>
              <a:t>Then: Cyberport Incubation Programme — scaling HK agency subscriptions across corridors.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TEAM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We already run this business — in production.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194560"/>
            <a:ext cx="5852160" cy="3383280"/>
          </a:xfrm>
          <a:prstGeom prst="roundRect">
            <a:avLst>
              <a:gd name="adj" fmla="val 2432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143000" y="2468880"/>
            <a:ext cx="5212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[Founder name] — Founder &amp; CEO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143000" y="3017520"/>
            <a:ext cx="521208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Built and operates the live AI platform this engine extends — serving real buyers and agency teams in Malaysia today.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43000" y="3977640"/>
            <a:ext cx="521208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Product, engineering and property-industry background spanning [X] years. [Add: prior ventures, notable results, credentials.]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7086600" y="2194560"/>
            <a:ext cx="4251960" cy="1600200"/>
          </a:xfrm>
          <a:prstGeom prst="roundRect">
            <a:avLst>
              <a:gd name="adj" fmla="val 5143"/>
            </a:avLst>
          </a:prstGeom>
          <a:solidFill>
            <a:srgbClr val="FDF3E3"/>
          </a:solidFill>
          <a:ln w="19050">
            <a:solidFill>
              <a:srgbClr val="B45309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7315200" y="2377440"/>
            <a:ext cx="3794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B4530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[FILL — team members &amp; roles: engineering, data, HK market lead. If solo, name key contractors or hires planned inside the 6 months.]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086600" y="3977640"/>
            <a:ext cx="4251960" cy="1600200"/>
          </a:xfrm>
          <a:prstGeom prst="roundRect">
            <a:avLst>
              <a:gd name="adj" fmla="val 5143"/>
            </a:avLst>
          </a:prstGeom>
          <a:solidFill>
            <a:srgbClr val="FDF3E3"/>
          </a:solidFill>
          <a:ln w="19050">
            <a:solidFill>
              <a:srgbClr val="B45309"/>
            </a:solidFill>
            <a:prstDash val="dash"/>
          </a:ln>
        </p:spPr>
      </p:sp>
      <p:sp>
        <p:nvSpPr>
          <p:cNvPr id="13" name="Text 11"/>
          <p:cNvSpPr/>
          <p:nvPr/>
        </p:nvSpPr>
        <p:spPr>
          <a:xfrm>
            <a:off x="7315200" y="4160520"/>
            <a:ext cx="37947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50" dirty="0">
                <a:solidFill>
                  <a:srgbClr val="B45309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[FILL — HK-based advisors or partner principals (Starcity / Yisha contacts) who anchor local execution.]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4F5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5A64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RESPONSIBLE BY DESIGN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16223C">
                    <a:alpha val="55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D8DBD6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932688"/>
            <a:ext cx="8778240" cy="1051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spc="-30" kern="0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social case is the product, not a programme.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822960" y="2148840"/>
            <a:ext cx="5088636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2286000"/>
            <a:ext cx="46314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Information equity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51560" y="2624328"/>
            <a:ext cx="46314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Institutional-grade data — 2.7M transactions, school-net scores — free to every family, not just funds and developers.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6277356" y="2148840"/>
            <a:ext cx="5088636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05956" y="2286000"/>
            <a:ext cx="46314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Buyer protection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505956" y="2624328"/>
            <a:ext cx="46314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Eligibility checks, price-fairness and yield verification confront the blind-buying that costs HK families their savings abroad.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822960" y="3749040"/>
            <a:ext cx="5088636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51560" y="3886200"/>
            <a:ext cx="46314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Consent-first AI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51560" y="4224528"/>
            <a:ext cx="46314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Conversation analysis only with user consent, anonymised, under the PDPO. Software provider — licensed agents execute every transaction.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6277356" y="3749040"/>
            <a:ext cx="5088636" cy="1417320"/>
          </a:xfrm>
          <a:prstGeom prst="roundRect">
            <a:avLst>
              <a:gd name="adj" fmla="val 5806"/>
            </a:avLst>
          </a:prstGeom>
          <a:solidFill>
            <a:srgbClr val="FFFFFF"/>
          </a:solidFill>
          <a:ln w="12700">
            <a:solidFill>
              <a:srgbClr val="D8DBD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505956" y="3886200"/>
            <a:ext cx="4631436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SME enablement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505956" y="4224528"/>
            <a:ext cx="4631436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00" dirty="0">
                <a:solidFill>
                  <a:srgbClr val="5A647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Pay-by-result pricing puts AI in reach of five-person licensed agencies — the digital dividend isn't only for industry giants.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822960" y="5715000"/>
            <a:ext cx="64008" cy="502920"/>
          </a:xfrm>
          <a:prstGeom prst="rect">
            <a:avLst/>
          </a:prstGeom>
          <a:solidFill>
            <a:srgbClr val="16223C"/>
          </a:solidFill>
          <a:ln/>
        </p:spPr>
      </p:sp>
      <p:sp>
        <p:nvSpPr>
          <p:cNvPr id="19" name="Text 17"/>
          <p:cNvSpPr/>
          <p:nvPr/>
        </p:nvSpPr>
        <p:spPr>
          <a:xfrm>
            <a:off x="1024128" y="5687568"/>
            <a:ext cx="102687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6223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engine stays honest with buyers even when its payers might prefer otherwise — buyer trust is the moat.</a:t>
            </a:r>
            <a:endParaRPr lang="en-US" sz="15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E15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384048"/>
            <a:ext cx="7315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spc="300" kern="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THE ASK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9902952" y="384048"/>
            <a:ext cx="14630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50" dirty="0">
                <a:solidFill>
                  <a:srgbClr val="FFFFFF">
                    <a:alpha val="70000"/>
                  </a:srgbClr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 / 13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822960" y="749808"/>
            <a:ext cx="10543032" cy="10973"/>
          </a:xfrm>
          <a:prstGeom prst="rect">
            <a:avLst/>
          </a:prstGeom>
          <a:solidFill>
            <a:srgbClr val="2A3A5C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1143000"/>
            <a:ext cx="1024128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3000" b="1" spc="-40" kern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 decision layer for cross-border property — built from Hong Kong.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43032" cy="1371600"/>
          </a:xfrm>
          <a:prstGeom prst="roundRect">
            <a:avLst>
              <a:gd name="adj" fmla="val 6667"/>
            </a:avLst>
          </a:prstGeom>
          <a:solidFill>
            <a:srgbClr val="182742"/>
          </a:solidFill>
          <a:ln/>
        </p:spPr>
      </p:sp>
      <p:sp>
        <p:nvSpPr>
          <p:cNvPr id="7" name="Text 5"/>
          <p:cNvSpPr/>
          <p:nvPr/>
        </p:nvSpPr>
        <p:spPr>
          <a:xfrm>
            <a:off x="1188720" y="288036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-50" kern="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HK$100,000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188720" y="3520440"/>
            <a:ext cx="3108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CYBERPORT CREATIVE MICRO FUND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663440" y="2834640"/>
            <a:ext cx="64922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400" dirty="0">
                <a:solidFill>
                  <a:srgbClr val="C6CFD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Funds the Hong Kong build: product live in 3 months, paying corridor pilots by month 6 — on a platform already proven in production.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822960" y="4343400"/>
            <a:ext cx="10543032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CCMF</a:t>
            </a:r>
            <a:pPr indent="0" marL="0">
              <a:buNone/>
            </a:pPr>
            <a:r>
              <a:rPr lang="en-US" sz="125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→  Cyberport Incubation  →  Seed  →  Regional HQ, data &amp; IP in Hong Kong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822960" y="4937760"/>
            <a:ext cx="10543032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First, Hong Kong buys smart. </a:t>
            </a:r>
            <a:pPr indent="0" marL="0">
              <a:buNone/>
            </a:pPr>
            <a:r>
              <a:rPr lang="en-US" sz="2000" b="1" dirty="0">
                <a:solidFill>
                  <a:srgbClr val="7FD8BE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Then the world — through Hong Kong.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822960" y="6263640"/>
            <a:ext cx="6400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[Founder name]  ·  [email]  ·  [phone]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8622792" y="6263640"/>
            <a:ext cx="2743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50" dirty="0">
                <a:solidFill>
                  <a:srgbClr val="8FA0C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PropertyLab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AI-Powered Cross-Border Property Decision Engine — CCMF Pitch</dc:title>
  <dc:subject>PptxGenJS Presentation</dc:subject>
  <dc:creator>PropertyLab</dc:creator>
  <cp:lastModifiedBy>PropertyLab</cp:lastModifiedBy>
  <cp:revision>1</cp:revision>
  <dcterms:created xsi:type="dcterms:W3CDTF">2026-08-01T17:58:56Z</dcterms:created>
  <dcterms:modified xsi:type="dcterms:W3CDTF">2026-08-01T17:58:56Z</dcterms:modified>
</cp:coreProperties>
</file>