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985455" y="0"/>
            <a:ext cx="4206240" cy="6858000"/>
          </a:xfrm>
          <a:prstGeom prst="rect">
            <a:avLst/>
          </a:prstGeom>
          <a:solidFill>
            <a:srgbClr val="182E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INTERNAL PLAYBOOK  ·  V1  ·  AUGUST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920240"/>
            <a:ext cx="722376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Calibri Light"/>
              </a:rPr>
              <a:t>Publishing the
Project Catalogue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3749039"/>
            <a:ext cx="2011680" cy="254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4041648"/>
            <a:ext cx="67665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550" b="0">
                <a:solidFill>
                  <a:srgbClr val="C3D0DF"/>
                </a:solidFill>
                <a:latin typeface="Calibri"/>
              </a:rPr>
              <a:t>How a scraped record becomes a page a buyer can trust — the four-signature process, the standard for every tab, and the eight-week plan to clear the queue.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285232"/>
            <a:ext cx="2103120" cy="5394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 Light"/>
              </a:rPr>
              <a:t>955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57424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8EA4BD"/>
                </a:solidFill>
                <a:latin typeface="Calibri"/>
              </a:rPr>
              <a:t>IN SCOPE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0088" y="5285232"/>
            <a:ext cx="2103120" cy="5394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 Light"/>
              </a:rPr>
              <a:t>411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90088" y="57424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8EA4BD"/>
                </a:solidFill>
                <a:latin typeface="Calibri"/>
              </a:rPr>
              <a:t>READY TO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1808" y="5285232"/>
            <a:ext cx="2103120" cy="5394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 Light"/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21808" y="574243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8EA4BD"/>
                </a:solidFill>
                <a:latin typeface="Calibri"/>
              </a:rPr>
              <a:t>PUBLISHED TODAY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1215" y="2103120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C28E2A"/>
                </a:solidFill>
                <a:latin typeface="Calibri"/>
              </a:rPr>
              <a:t>WHO THIS IS FOR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1215" y="252374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Ke Xin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2560320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0">
                <a:solidFill>
                  <a:srgbClr val="8EA4BD"/>
                </a:solidFill>
                <a:latin typeface="Consolas"/>
              </a:rPr>
              <a:t>submit ·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1215" y="294436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Shawn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2980944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0">
                <a:solidFill>
                  <a:srgbClr val="8EA4BD"/>
                </a:solidFill>
                <a:latin typeface="Consolas"/>
              </a:rPr>
              <a:t>submit · 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1215" y="336499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Boon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340156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0">
                <a:solidFill>
                  <a:srgbClr val="8EA4BD"/>
                </a:solidFill>
                <a:latin typeface="Consolas"/>
              </a:rPr>
              <a:t>submit · 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1215" y="3785616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Zen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3822192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0">
                <a:solidFill>
                  <a:srgbClr val="8EA4BD"/>
                </a:solidFill>
                <a:latin typeface="Consolas"/>
              </a:rPr>
              <a:t>approve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51215" y="4206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Dylan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4242816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0">
                <a:solidFill>
                  <a:srgbClr val="8EA4BD"/>
                </a:solidFill>
                <a:latin typeface="Consolas"/>
              </a:rPr>
              <a:t>approve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WHY THE PROCESS EXISTS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A published record is a page a stranger acts 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02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524975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500" b="0">
                <a:solidFill>
                  <a:srgbClr val="3A4554"/>
                </a:solidFill>
                <a:latin typeface="Calibri"/>
              </a:rPr>
              <a:t>Everything in the catalogue arrived from a scraper. It is evidence, not fact: portals disagree, mistype, list one development twice, and leave the fields we care about empty. Publishing turns that into a page a buyer reads before committing several hundred thousand ringgit.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567683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3493007"/>
            <a:ext cx="6323807" cy="5376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400" b="1">
                <a:solidFill>
                  <a:srgbClr val="141A22"/>
                </a:solidFill>
                <a:latin typeface="Calibri"/>
              </a:rPr>
              <a:t>Nobody publishes alone. </a:t>
            </a:r>
            <a:r>
              <a:rPr sz="1400">
                <a:solidFill>
                  <a:srgbClr val="3A4554"/>
                </a:solidFill>
                <a:latin typeface="Calibri"/>
              </a:rPr>
              <a:t>Four names on every release — one to submit, two to read cold, one to approve.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23336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4158690"/>
            <a:ext cx="6323807" cy="5376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400" b="1">
                <a:solidFill>
                  <a:srgbClr val="141A22"/>
                </a:solidFill>
                <a:latin typeface="Calibri"/>
              </a:rPr>
              <a:t>The record is the product. </a:t>
            </a:r>
            <a:r>
              <a:rPr sz="1400">
                <a:solidFill>
                  <a:srgbClr val="3A4554"/>
                </a:solidFill>
                <a:latin typeface="Calibri"/>
              </a:rPr>
              <a:t>Six of the eight tabs are computed from fields we fill in. Wrong field, wrong number, silently.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89904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" y="4824373"/>
            <a:ext cx="6323807" cy="5376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400" b="1">
                <a:solidFill>
                  <a:srgbClr val="141A22"/>
                </a:solidFill>
                <a:latin typeface="Calibri"/>
              </a:rPr>
              <a:t>Unpublishing is fast, un-embarrassing is not. </a:t>
            </a:r>
            <a:r>
              <a:rPr sz="1400">
                <a:solidFill>
                  <a:srgbClr val="3A4554"/>
                </a:solidFill>
                <a:latin typeface="Calibri"/>
              </a:rPr>
              <a:t>Assume a client has already screenshotted the page.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72716" y="1581911"/>
            <a:ext cx="3860610" cy="331012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28748" y="1819655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THE QUEUE TODAY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8748" y="2203703"/>
            <a:ext cx="2174991" cy="4315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In scope (4 states, condo)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8748" y="2203703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955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28748" y="2450591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28748" y="2514599"/>
            <a:ext cx="2174991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Publication-complete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28748" y="2514599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411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28748" y="2761487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28748" y="2825495"/>
            <a:ext cx="2174991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Have at least one layout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28748" y="2825495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431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28748" y="3072383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928748" y="3136391"/>
            <a:ext cx="2174991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Fully analysable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8748" y="3136391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371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28748" y="3383279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928748" y="3447287"/>
            <a:ext cx="2174991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Missing layouts entirely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8748" y="3447287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A9660B"/>
                </a:solidFill>
                <a:latin typeface="Consolas"/>
              </a:rPr>
              <a:t>524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928748" y="3694175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928748" y="3758183"/>
            <a:ext cx="2174991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Published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28748" y="3758183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A81E14"/>
                </a:solidFill>
                <a:latin typeface="Consolas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28748" y="4160519"/>
            <a:ext cx="3262487" cy="8321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524 records cannot be reviewed at all until someone sources their floor plans. That is a different job from reviewing — plan it separately.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THE SHAPE OF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One record, five gates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03 / 30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856231"/>
            <a:ext cx="1809231" cy="187451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856231"/>
            <a:ext cx="1809231" cy="444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2039111"/>
            <a:ext cx="180923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>
                <a:solidFill>
                  <a:srgbClr val="1E3A5F"/>
                </a:solidFill>
                <a:latin typeface="Consola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331719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450" b="1">
                <a:solidFill>
                  <a:srgbClr val="141A22"/>
                </a:solidFill>
                <a:latin typeface="Calibri"/>
              </a:rPr>
              <a:t>MERGE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2660903"/>
            <a:ext cx="153491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Fold duplicates
together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3374135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spc="160">
                <a:solidFill>
                  <a:srgbClr val="6E7A8A"/>
                </a:solidFill>
                <a:latin typeface="Calibri"/>
              </a:rPr>
              <a:t>ANYONE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59039" y="258775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>
                <a:solidFill>
                  <a:srgbClr val="D9DFE7"/>
                </a:solidFill>
                <a:latin typeface="Calibri"/>
              </a:rPr>
              <a:t>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24799" y="1856231"/>
            <a:ext cx="1809231" cy="187451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924799" y="1856231"/>
            <a:ext cx="1809231" cy="444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07679" y="2039111"/>
            <a:ext cx="180923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>
                <a:solidFill>
                  <a:srgbClr val="1E3A5F"/>
                </a:solidFill>
                <a:latin typeface="Consola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7679" y="2331719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450" b="1">
                <a:solidFill>
                  <a:srgbClr val="141A22"/>
                </a:solidFill>
                <a:latin typeface="Calibri"/>
              </a:rPr>
              <a:t>VALIDATE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7679" y="2660903"/>
            <a:ext cx="153491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Fix every column
+ every layout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7679" y="3374135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spc="160">
                <a:solidFill>
                  <a:srgbClr val="6E7A8A"/>
                </a:solidFill>
                <a:latin typeface="Calibri"/>
              </a:rPr>
              <a:t>INITIATOR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5471" y="258775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>
                <a:solidFill>
                  <a:srgbClr val="D9DFE7"/>
                </a:solidFill>
                <a:latin typeface="Calibri"/>
              </a:rPr>
              <a:t>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1231" y="1856231"/>
            <a:ext cx="1809231" cy="187451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91231" y="1856231"/>
            <a:ext cx="1809231" cy="444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74111" y="2039111"/>
            <a:ext cx="180923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>
                <a:solidFill>
                  <a:srgbClr val="1E3A5F"/>
                </a:solidFill>
                <a:latin typeface="Consola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74111" y="2331719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450" b="1">
                <a:solidFill>
                  <a:srgbClr val="141A22"/>
                </a:solidFill>
                <a:latin typeface="Calibri"/>
              </a:rPr>
              <a:t>SUBMIT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74111" y="2660903"/>
            <a:ext cx="153491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Pick 2 reviewers
+ 1 approver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74111" y="3374135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spc="160">
                <a:solidFill>
                  <a:srgbClr val="6E7A8A"/>
                </a:solidFill>
                <a:latin typeface="Calibri"/>
              </a:rPr>
              <a:t>INITIATOR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91903" y="258775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>
                <a:solidFill>
                  <a:srgbClr val="D9DFE7"/>
                </a:solidFill>
                <a:latin typeface="Calibri"/>
              </a:rPr>
              <a:t>▶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57663" y="1856231"/>
            <a:ext cx="1809231" cy="187451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457663" y="1856231"/>
            <a:ext cx="1809231" cy="4445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40543" y="2039111"/>
            <a:ext cx="180923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>
                <a:solidFill>
                  <a:srgbClr val="C28E2A"/>
                </a:solidFill>
                <a:latin typeface="Consolas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40543" y="2331719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450" b="1">
                <a:solidFill>
                  <a:srgbClr val="141A22"/>
                </a:solidFill>
                <a:latin typeface="Calibri"/>
              </a:rPr>
              <a:t>COLD-EYE ×2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40543" y="2660903"/>
            <a:ext cx="153491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Both must sign
independently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40543" y="3374135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spc="160">
                <a:solidFill>
                  <a:srgbClr val="6E7A8A"/>
                </a:solidFill>
                <a:latin typeface="Calibri"/>
              </a:rPr>
              <a:t>REVIEWERS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58335" y="258775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>
                <a:solidFill>
                  <a:srgbClr val="D9DFE7"/>
                </a:solidFill>
                <a:latin typeface="Calibri"/>
              </a:rPr>
              <a:t>▶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724095" y="1856231"/>
            <a:ext cx="1809231" cy="187451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724095" y="1856231"/>
            <a:ext cx="1809231" cy="44450"/>
          </a:xfrm>
          <a:prstGeom prst="rect">
            <a:avLst/>
          </a:prstGeom>
          <a:solidFill>
            <a:srgbClr val="0F7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906975" y="2039111"/>
            <a:ext cx="180923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>
                <a:solidFill>
                  <a:srgbClr val="0F7B4F"/>
                </a:solidFill>
                <a:latin typeface="Consolas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975" y="2331719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450" b="1">
                <a:solidFill>
                  <a:srgbClr val="141A22"/>
                </a:solidFill>
                <a:latin typeface="Calibri"/>
              </a:rPr>
              <a:t>APPROVE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06975" y="2660903"/>
            <a:ext cx="1534911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Release to
the public site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06975" y="3374135"/>
            <a:ext cx="1534911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spc="160">
                <a:solidFill>
                  <a:srgbClr val="6E7A8A"/>
                </a:solidFill>
                <a:latin typeface="Calibri"/>
              </a:rPr>
              <a:t>ZEN / DYLAN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8368" y="4069079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4270247"/>
            <a:ext cx="511123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ENFORCED, NOT ADVISORY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8368" y="4714493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9536" y="4645151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>
                <a:solidFill>
                  <a:srgbClr val="3A4554"/>
                </a:solidFill>
                <a:latin typeface="Calibri"/>
              </a:rPr>
              <a:t>You cannot review or approve your own submission — the form rejects it.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368" y="5341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59536" y="5272429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>
                <a:solidFill>
                  <a:srgbClr val="3A4554"/>
                </a:solidFill>
                <a:latin typeface="Calibri"/>
              </a:rPr>
              <a:t>The approver's button does not appear until BOTH reviewers have signed.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58368" y="596904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9536" y="5899707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>
                <a:solidFill>
                  <a:srgbClr val="3A4554"/>
                </a:solidFill>
                <a:latin typeface="Calibri"/>
              </a:rPr>
              <a:t>Any reviewer can send it back; that reopens it for the initiator.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22096" y="4270247"/>
            <a:ext cx="511123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WHERE A DECISION GETS WRITTEN DOWN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22096" y="4714493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623264" y="4645151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Submit note — </a:t>
            </a:r>
            <a:r>
              <a:rPr sz="1300">
                <a:solidFill>
                  <a:srgbClr val="3A4554"/>
                </a:solidFill>
                <a:latin typeface="Calibri"/>
              </a:rPr>
              <a:t>what you changed and what you were unsure about.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22096" y="5341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623264" y="5272429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Reviewer note — </a:t>
            </a:r>
            <a:r>
              <a:rPr sz="1300">
                <a:solidFill>
                  <a:srgbClr val="3A4554"/>
                </a:solidFill>
                <a:latin typeface="Calibri"/>
              </a:rPr>
              <a:t>what you checked, and what you want changed.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22096" y="596904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623264" y="5899707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Both are permanent </a:t>
            </a:r>
            <a:r>
              <a:rPr sz="1300">
                <a:solidFill>
                  <a:srgbClr val="3A4554"/>
                </a:solidFill>
                <a:latin typeface="Calibri"/>
              </a:rPr>
              <a:t>and attached to the record. Write them for the next person.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BEFORE ANYTHING ELSE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Rule zero: sign in as yourself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04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5981227" cy="1600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500" b="0">
                <a:solidFill>
                  <a:srgbClr val="3A4554"/>
                </a:solidFill>
                <a:latin typeface="Calibri"/>
              </a:rPr>
              <a:t>Every edit, every signature and every release is stamped with the account that made it. A shared login makes the audit trail worthless and makes the review KPI impossible to score — there is no way to tell whose work it was.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493007"/>
            <a:ext cx="598122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IF YOU CANNOT SIGN IN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894200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3822191"/>
            <a:ext cx="5780059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Tell Wai Kit — do not borrow a colleague's session.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28144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4209439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Your name must be on the panel before you can be picked as a reviewer.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92792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855919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Panel membership is managed in the app; it does not need a deploy.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83343" y="1581911"/>
            <a:ext cx="4349983" cy="400735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7663" y="1837943"/>
            <a:ext cx="369748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THE PANEL, AS CONFIGURED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7663" y="2258567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141A22"/>
                </a:solidFill>
                <a:latin typeface="Calibri"/>
              </a:rPr>
              <a:t>Ke Xin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12143" y="2295143"/>
            <a:ext cx="922528" cy="21488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54864" rIns="54864" tIns="0" bIns="0"/>
          <a:lstStyle/>
          <a:p>
            <a:pPr algn="ctr"/>
            <a:r>
              <a:rPr sz="950" b="1" spc="100">
                <a:solidFill>
                  <a:srgbClr val="1E3A5F"/>
                </a:solidFill>
                <a:latin typeface="Calibri"/>
              </a:rPr>
              <a:t>REVIEWER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7663" y="2734055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141A22"/>
                </a:solidFill>
                <a:latin typeface="Calibri"/>
              </a:rPr>
              <a:t>Shawn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12143" y="2770631"/>
            <a:ext cx="922528" cy="21488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54864" rIns="54864" tIns="0" bIns="0"/>
          <a:lstStyle/>
          <a:p>
            <a:pPr algn="ctr"/>
            <a:r>
              <a:rPr sz="950" b="1" spc="100">
                <a:solidFill>
                  <a:srgbClr val="1E3A5F"/>
                </a:solidFill>
                <a:latin typeface="Calibri"/>
              </a:rPr>
              <a:t>REVIEWER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7663" y="3209543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141A22"/>
                </a:solidFill>
                <a:latin typeface="Calibri"/>
              </a:rPr>
              <a:t>Boon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12143" y="3246119"/>
            <a:ext cx="922528" cy="21488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54864" rIns="54864" tIns="0" bIns="0"/>
          <a:lstStyle/>
          <a:p>
            <a:pPr algn="ctr"/>
            <a:r>
              <a:rPr sz="950" b="1" spc="100">
                <a:solidFill>
                  <a:srgbClr val="1E3A5F"/>
                </a:solidFill>
                <a:latin typeface="Calibri"/>
              </a:rPr>
              <a:t>REVIEWER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57663" y="3685031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141A22"/>
                </a:solidFill>
                <a:latin typeface="Calibri"/>
              </a:rPr>
              <a:t>Zen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12143" y="3721607"/>
            <a:ext cx="922528" cy="214884"/>
          </a:xfrm>
          <a:prstGeom prst="rect">
            <a:avLst/>
          </a:prstGeom>
          <a:solidFill>
            <a:srgbClr val="E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54864" rIns="54864" tIns="0" bIns="0"/>
          <a:lstStyle/>
          <a:p>
            <a:pPr algn="ctr"/>
            <a:r>
              <a:rPr sz="950" b="1" spc="100">
                <a:solidFill>
                  <a:srgbClr val="0F7B4F"/>
                </a:solidFill>
                <a:latin typeface="Calibri"/>
              </a:rPr>
              <a:t>APPROVER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7663" y="4160519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>
                <a:solidFill>
                  <a:srgbClr val="141A22"/>
                </a:solidFill>
                <a:latin typeface="Calibri"/>
              </a:rPr>
              <a:t>Dylan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012143" y="4197095"/>
            <a:ext cx="922528" cy="214884"/>
          </a:xfrm>
          <a:prstGeom prst="rect">
            <a:avLst/>
          </a:prstGeom>
          <a:solidFill>
            <a:srgbClr val="E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54864" rIns="54864" tIns="0" bIns="0"/>
          <a:lstStyle/>
          <a:p>
            <a:pPr algn="ctr"/>
            <a:r>
              <a:rPr sz="950" b="1" spc="100">
                <a:solidFill>
                  <a:srgbClr val="0F7B4F"/>
                </a:solidFill>
                <a:latin typeface="Calibri"/>
              </a:rPr>
              <a:t>APPROVER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7663" y="4727447"/>
            <a:ext cx="3697486" cy="6240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A reviewer submits and reads cold. An approver only releases — and never reviews the same record.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166214"/>
            <a:ext cx="84824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STAGE 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531974"/>
            <a:ext cx="8482468" cy="13185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Calibri Light"/>
              </a:rPr>
              <a:t>Merge before you touch anything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088282"/>
            <a:ext cx="6742474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>
                <a:solidFill>
                  <a:srgbClr val="B9C7D8"/>
                </a:solidFill>
                <a:latin typeface="Calibri"/>
              </a:rPr>
              <a:t>A development held twice is two half-records. Fix the shape of the data before investing a review in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C83A0"/>
                </a:solidFill>
                <a:latin typeface="Consolas"/>
              </a:rPr>
              <a:t>05 / 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1 · DUPLICATES TO MERGE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Merge first — and here is why first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06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5654978" cy="17154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4000"/>
              </a:lnSpc>
              <a:spcAft>
                <a:spcPts val="0"/>
              </a:spcAft>
            </a:pPr>
            <a:r>
              <a:rPr sz="1400" b="0">
                <a:solidFill>
                  <a:srgbClr val="3A4554"/>
                </a:solidFill>
                <a:latin typeface="Calibri"/>
              </a:rPr>
              <a:t>Merging moves one record's sources onto another and then DELETES it. Do that after publishing and you delete a live page — the URL dies and any link a client was sent breaks. A merge is also how a half-record becomes reviewable: one side often carries the layouts, the other the hero image.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571645"/>
            <a:ext cx="565497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WHAT YOU ARE JUDGING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967504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3900829"/>
            <a:ext cx="5453810" cy="7200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Same development? </a:t>
            </a:r>
            <a:r>
              <a:rPr sz="1250">
                <a:solidFill>
                  <a:srgbClr val="3A4554"/>
                </a:solidFill>
                <a:latin typeface="Calibri"/>
              </a:rPr>
              <a:t>Name and location agree — the table now prints each record's own city and state, amber when they disagree.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78817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4721503"/>
            <a:ext cx="5453810" cy="4800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Which one survives? </a:t>
            </a:r>
            <a:r>
              <a:rPr sz="1250">
                <a:solidFill>
                  <a:srgbClr val="3A4554"/>
                </a:solidFill>
                <a:latin typeface="Calibri"/>
              </a:rPr>
              <a:t>Keep the record with more evidence: more layouts, a hero image, more feeds.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36882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5302146"/>
            <a:ext cx="5453810" cy="4800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Anything pinned? </a:t>
            </a:r>
            <a:r>
              <a:rPr sz="1250">
                <a:solidFill>
                  <a:srgbClr val="3A4554"/>
                </a:solidFill>
                <a:latin typeface="Calibri"/>
              </a:rPr>
              <a:t>A pinned field blocks the merge. If the pin repeats the survivor's value, clear it.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02719" y="1581911"/>
            <a:ext cx="2229366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02719" y="1581911"/>
            <a:ext cx="2229366" cy="381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03887" y="1764791"/>
            <a:ext cx="1827030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1E3A5F"/>
                </a:solidFill>
                <a:latin typeface="Calibri Light"/>
              </a:rPr>
              <a:t>133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03887" y="2307335"/>
            <a:ext cx="1827030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clusters in scope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03887" y="2563366"/>
            <a:ext cx="1827030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of 202 in total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303960" y="1581911"/>
            <a:ext cx="2229366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303960" y="1581911"/>
            <a:ext cx="2229366" cy="381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05128" y="1764791"/>
            <a:ext cx="1827030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1E3A5F"/>
                </a:solidFill>
                <a:latin typeface="Calibri Light"/>
              </a:rPr>
              <a:t>171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5128" y="2307335"/>
            <a:ext cx="1827030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records queued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5128" y="2563366"/>
            <a:ext cx="1827030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to be absorbed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2719" y="2971799"/>
            <a:ext cx="473060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OF THOSE 171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02719" y="3355847"/>
            <a:ext cx="4730607" cy="438912"/>
          </a:xfrm>
          <a:prstGeom prst="rect">
            <a:avLst/>
          </a:prstGeom>
          <a:solidFill>
            <a:srgbClr val="E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67311" y="3456431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141A22"/>
                </a:solidFill>
                <a:latin typeface="Calibri"/>
              </a:rPr>
              <a:t>Merge now — nothing in the way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2719" y="3428999"/>
            <a:ext cx="4513107" cy="2877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600" b="1">
                <a:solidFill>
                  <a:srgbClr val="0F7B4F"/>
                </a:solidFill>
                <a:latin typeface="Consolas"/>
              </a:rPr>
              <a:t>64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02719" y="3904487"/>
            <a:ext cx="4730607" cy="438912"/>
          </a:xfrm>
          <a:prstGeom prst="rect">
            <a:avLst/>
          </a:prstGeom>
          <a:solidFill>
            <a:srgbClr val="FBF1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67311" y="4005071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141A22"/>
                </a:solidFill>
                <a:latin typeface="Calibri"/>
              </a:rPr>
              <a:t>Blocked by a pin that is safe to clear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02719" y="3977639"/>
            <a:ext cx="4513107" cy="2877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600" b="1">
                <a:solidFill>
                  <a:srgbClr val="A9660B"/>
                </a:solidFill>
                <a:latin typeface="Consolas"/>
              </a:rPr>
              <a:t>86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02719" y="4453127"/>
            <a:ext cx="4730607" cy="438912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967311" y="4553711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0">
                <a:solidFill>
                  <a:srgbClr val="141A22"/>
                </a:solidFill>
                <a:latin typeface="Calibri"/>
              </a:rPr>
              <a:t>Needs a human decision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02719" y="4526279"/>
            <a:ext cx="4513107" cy="2877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600" b="1">
                <a:solidFill>
                  <a:srgbClr val="A81E14"/>
                </a:solidFill>
                <a:latin typeface="Consolas"/>
              </a:rPr>
              <a:t>21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2719" y="5056630"/>
            <a:ext cx="4730607" cy="6240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The 21 are mostly one question: does the catalogue name the project SPV or the parent brand? Settle it once and most of them resolve.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1 · VALIDATE THE RECORD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Read every column before you trust it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07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10874959" cy="56327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00" b="0">
                <a:solidFill>
                  <a:srgbClr val="3A4554"/>
                </a:solidFill>
                <a:latin typeface="Calibri"/>
              </a:rPr>
              <a:t>The provider tabs show the value WE hold, with the feed's own version in grey underneath when the two disagree. Grey is not an error — it is the scraper's guess, kept so you can re-check it after the next sync.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382925"/>
            <a:ext cx="20835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COLUMN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3359" y="2382925"/>
            <a:ext cx="469354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WHAT TO 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18341" y="2382925"/>
            <a:ext cx="38235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IF IT IS WRONG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657245"/>
            <a:ext cx="10874959" cy="1524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748685"/>
            <a:ext cx="208355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Project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3359" y="2748685"/>
            <a:ext cx="469354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The developer's own name for it, not the portal's SEO title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18341" y="2748685"/>
            <a:ext cx="382354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Duplicate detection stops working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216" y="3240327"/>
            <a:ext cx="11021263" cy="33268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295191"/>
            <a:ext cx="208355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Location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3359" y="3295191"/>
            <a:ext cx="469354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City AND state; the city is the identifying half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18341" y="3295191"/>
            <a:ext cx="3823545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New Supply compares the wrong neighbourhood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3627880"/>
            <a:ext cx="208355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Developer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33359" y="3627880"/>
            <a:ext cx="469354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Parent brand, consistently spelled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18341" y="3627880"/>
            <a:ext cx="3823545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Developer Record tab shows nothing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3905705"/>
            <a:ext cx="11021263" cy="546506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960569"/>
            <a:ext cx="208355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Property type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3359" y="3960569"/>
            <a:ext cx="469354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Condo / serviced / apartment as sold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18341" y="3960569"/>
            <a:ext cx="382354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Falls out of the filter, and out of comparables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507075"/>
            <a:ext cx="208355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Tenure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33359" y="4507075"/>
            <a:ext cx="469354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Freehold or leasehold — check the sales chart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18341" y="4507075"/>
            <a:ext cx="3823545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Buyers make the wrong financing assumption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5216" y="4784900"/>
            <a:ext cx="11021263" cy="546506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4839764"/>
            <a:ext cx="208355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Completion year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33359" y="4839764"/>
            <a:ext cx="4693541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The developer's stated handover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18341" y="4839764"/>
            <a:ext cx="382354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Financial Projection starts from the wrong year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5386270"/>
            <a:ext cx="208355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Total units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33359" y="5386270"/>
            <a:ext cx="469354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The whole development, not the phase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8341" y="5386270"/>
            <a:ext cx="3823545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New Supply density is wrong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5216" y="5664095"/>
            <a:ext cx="11021263" cy="332689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8" y="5718959"/>
            <a:ext cx="208355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Coordinates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33359" y="5718959"/>
            <a:ext cx="4693541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Pin lands on the actual site, not the sales gallery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18341" y="5718959"/>
            <a:ext cx="3823545" cy="213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A81E14"/>
                </a:solidFill>
                <a:latin typeface="Calibri"/>
              </a:rPr>
              <a:t>Amenities and New Supply are centred wrongly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015338"/>
            <a:ext cx="84824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STAGE TWO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381098"/>
            <a:ext cx="8482468" cy="13185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Calibri Light"/>
              </a:rPr>
              <a:t>Layouts are the whole product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3937406"/>
            <a:ext cx="6742474" cy="9052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>
                <a:solidFill>
                  <a:srgbClr val="B9C7D8"/>
                </a:solidFill>
                <a:latin typeface="Calibri"/>
              </a:rPr>
              <a:t>Six of the eight tabs are computed from floor plans. A record with no layouts is a brochure; a record with wrong layouts is worse than one with none.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C83A0"/>
                </a:solidFill>
                <a:latin typeface="Consolas"/>
              </a:rPr>
              <a:t>08 / 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2 · FLOOR PLANS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What a finished layout looks like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09 / 30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581911"/>
            <a:ext cx="2572435" cy="381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1E3A5F"/>
                </a:solidFill>
                <a:latin typeface="Calibri Light"/>
              </a:rPr>
              <a:t>3,072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layouts in scope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across 431 projects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5395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95395" y="1581911"/>
            <a:ext cx="2572435" cy="38100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96563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A81E14"/>
                </a:solidFill>
                <a:latin typeface="Calibri Light"/>
              </a:rPr>
              <a:t>790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6563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have no price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6563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no analysis can run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32423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32423" y="1581911"/>
            <a:ext cx="2572435" cy="38100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33591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A81E14"/>
                </a:solidFill>
                <a:latin typeface="Calibri Light"/>
              </a:rPr>
              <a:t>224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3591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have no size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3591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no PSF, no comparables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869451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69451" y="1581911"/>
            <a:ext cx="2572435" cy="38100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70619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A81E14"/>
                </a:solidFill>
                <a:latin typeface="Calibri Light"/>
              </a:rPr>
              <a:t>189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70619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have no bedrooms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619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rental estimate collapses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063239"/>
            <a:ext cx="511123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EVERY LAYOUT NEEDS ALL FIVE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8368" y="346443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3392423"/>
            <a:ext cx="4910062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Name — </a:t>
            </a:r>
            <a:r>
              <a:rPr sz="1350">
                <a:solidFill>
                  <a:srgbClr val="3A4554"/>
                </a:solidFill>
                <a:latin typeface="Calibri"/>
              </a:rPr>
              <a:t>as the developer sells it (Type A, not “3B”).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411091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038903"/>
            <a:ext cx="4910062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Size in sqft — </a:t>
            </a:r>
            <a:r>
              <a:rPr sz="1350">
                <a:solidFill>
                  <a:srgbClr val="3A4554"/>
                </a:solidFill>
                <a:latin typeface="Calibri"/>
              </a:rPr>
              <a:t>built-up, matching the brochure.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68" y="4498160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9536" y="4426151"/>
            <a:ext cx="4910062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Price — </a:t>
            </a:r>
            <a:r>
              <a:rPr sz="1350">
                <a:solidFill>
                  <a:srgbClr val="3A4554"/>
                </a:solidFill>
                <a:latin typeface="Calibri"/>
              </a:rPr>
              <a:t>the launch price for that type.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368" y="488540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9536" y="4813399"/>
            <a:ext cx="4910062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Bedrooms — </a:t>
            </a:r>
            <a:r>
              <a:rPr sz="1350">
                <a:solidFill>
                  <a:srgbClr val="3A4554"/>
                </a:solidFill>
                <a:latin typeface="Calibri"/>
              </a:rPr>
              <a:t>see the next slide. This is the one that matters most.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368" y="553188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59536" y="5459879"/>
            <a:ext cx="4910062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The plan image — </a:t>
            </a:r>
            <a:r>
              <a:rPr sz="1350">
                <a:solidFill>
                  <a:srgbClr val="3A4554"/>
                </a:solidFill>
                <a:latin typeface="Calibri"/>
              </a:rPr>
              <a:t>attached to that layout, not floating in the gallery.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2096" y="3063239"/>
            <a:ext cx="511123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A81E14"/>
                </a:solidFill>
                <a:latin typeface="Calibri"/>
              </a:rPr>
              <a:t>DELETE RATHER THAN KEEP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22096" y="346443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23264" y="3392423"/>
            <a:ext cx="4910062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Duplicate layouts the portals invented — two feeds naming one unit type differently.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22096" y="411091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23264" y="4038903"/>
            <a:ext cx="4910062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“Type A” and “3B” for the same plan: keep the developer's name, drop the portal's.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22096" y="475739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23264" y="4685383"/>
            <a:ext cx="4910062" cy="7776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>
                <a:solidFill>
                  <a:srgbClr val="3A4554"/>
                </a:solidFill>
                <a:latin typeface="Calibri"/>
              </a:rPr>
              <a:t>Layouts with a placeholder price (RM 1, RM 785). A missing price is honest; a fake one poisons the median.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2 · DUAL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9692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Ticking “dual key” is not what makes it a dual key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92223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10 / 30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066543"/>
            <a:ext cx="10874959" cy="1125626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2066543"/>
            <a:ext cx="50800" cy="1125626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221991"/>
            <a:ext cx="10362895" cy="81473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350" b="0">
                <a:solidFill>
                  <a:srgbClr val="141A22"/>
                </a:solidFill>
                <a:latin typeface="Calibri"/>
              </a:rPr>
              <a:t>The field that does the work is KEY BEDROOMS — the bedroom count of each key, e.g. [0, 2] for a studio plus a two-bed. The “dual key” tick is DERIVED from it. Fill the keys and the tick sets itself; tick it without filling the keys and every analysis tab behaves as if it were a normal unit.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466489"/>
            <a:ext cx="511123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WHAT CHANGES ONCE THE KEYS ARE FILLED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86234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795673"/>
            <a:ext cx="4910062" cy="7200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Rent becomes a sum. </a:t>
            </a:r>
            <a:r>
              <a:rPr sz="1250">
                <a:solidFill>
                  <a:srgbClr val="3A4554"/>
                </a:solidFill>
                <a:latin typeface="Calibri"/>
              </a:rPr>
              <a:t>Each key is priced against its OWN bedroom count, then added — not one lookup for the whole unit.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68302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616347"/>
            <a:ext cx="4910062" cy="7200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The chart switches to absolute rent. </a:t>
            </a:r>
            <a:r>
              <a:rPr sz="1250">
                <a:solidFill>
                  <a:srgbClr val="3A4554"/>
                </a:solidFill>
                <a:latin typeface="Calibri"/>
              </a:rPr>
              <a:t>PSF is disabled, because a summed rent over the whole floor area is meaningless.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550369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5437021"/>
            <a:ext cx="4910062" cy="4800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Yield and cashflow follow </a:t>
            </a:r>
            <a:r>
              <a:rPr sz="1250">
                <a:solidFill>
                  <a:srgbClr val="3A4554"/>
                </a:solidFill>
                <a:latin typeface="Calibri"/>
              </a:rPr>
              <a:t>the summed rent, on both the Summary and the Rental tab.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60843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9536" y="6017664"/>
            <a:ext cx="4910062" cy="240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 b="1">
                <a:solidFill>
                  <a:srgbClr val="141A22"/>
                </a:solidFill>
                <a:latin typeface="Calibri"/>
              </a:rPr>
              <a:t>New Supply labels it </a:t>
            </a:r>
            <a:r>
              <a:rPr sz="1250">
                <a:solidFill>
                  <a:srgbClr val="3A4554"/>
                </a:solidFill>
                <a:latin typeface="Calibri"/>
              </a:rPr>
              <a:t>“Dual Keys” in the unit mix.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2096" y="3466489"/>
            <a:ext cx="511123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WHERE WE STAND 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2096" y="3832249"/>
            <a:ext cx="822960" cy="4675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>
                <a:solidFill>
                  <a:srgbClr val="1E3A5F"/>
                </a:solidFill>
                <a:latin typeface="Calibri Light"/>
              </a:rPr>
              <a:t>46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6496" y="3905401"/>
            <a:ext cx="391498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layouts flagged dual key, across 31 projects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22096" y="4508905"/>
            <a:ext cx="822960" cy="4675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>
                <a:solidFill>
                  <a:srgbClr val="A9660B"/>
                </a:solidFill>
                <a:latin typeface="Calibri Light"/>
              </a:rPr>
              <a:t>35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36496" y="4582057"/>
            <a:ext cx="391498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layouts whose NAME says dual key — flag off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2096" y="5185561"/>
            <a:ext cx="822960" cy="4675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>
                <a:solidFill>
                  <a:srgbClr val="A81E14"/>
                </a:solidFill>
                <a:latin typeface="Calibri Light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6496" y="5258713"/>
            <a:ext cx="391498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layouts with key bedrooms actually filled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6522869"/>
            <a:ext cx="5111230" cy="6835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An 850 sqft dual key left as a plain 3-bed is priced as one 3-bed unit. That understates the rent materially — and nothing on the page hints at it.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2096" y="5953657"/>
            <a:ext cx="5111230" cy="4556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150" b="1">
                <a:solidFill>
                  <a:srgbClr val="A81E14"/>
                </a:solidFill>
                <a:latin typeface="Calibri"/>
              </a:rPr>
              <a:t>So of 46 dual keys, 42 are being priced as ordinary units — and 35 more are not flagged at all.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2 · THE SINGLE MOST IMPORTANT FIELD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9692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Bedrooms decides which market the unit is priced against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92223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11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066543"/>
            <a:ext cx="10874959" cy="5922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4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The rental estimate does not interpolate. It selects comparable listings whose bedroom count matches EXACTLY, within 1 km. Change the number and you change the entire comparable set.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724911"/>
            <a:ext cx="1853123" cy="74980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2724911"/>
            <a:ext cx="44450" cy="749808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889503"/>
            <a:ext cx="157880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Layout
bedrooms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93787" y="299923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0">
                <a:solidFill>
                  <a:srgbClr val="6E7A8A"/>
                </a:solidFill>
                <a:latin typeface="Calibri"/>
              </a:rP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13827" y="2724911"/>
            <a:ext cx="1853123" cy="74980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913827" y="2724911"/>
            <a:ext cx="44450" cy="749808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78419" y="2889503"/>
            <a:ext cx="157880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Comparable
listings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9246" y="299923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0">
                <a:solidFill>
                  <a:srgbClr val="6E7A8A"/>
                </a:solidFill>
                <a:latin typeface="Calibri"/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69286" y="2724911"/>
            <a:ext cx="1853123" cy="74980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169286" y="2724911"/>
            <a:ext cx="44450" cy="749808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3878" y="2889503"/>
            <a:ext cx="157880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Median
rent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4705" y="299923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0">
                <a:solidFill>
                  <a:srgbClr val="6E7A8A"/>
                </a:solidFill>
                <a:latin typeface="Calibri"/>
              </a:rPr>
              <a:t>→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24745" y="2724911"/>
            <a:ext cx="1853123" cy="74980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24745" y="2724911"/>
            <a:ext cx="44450" cy="749808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337" y="2889503"/>
            <a:ext cx="157880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Gross
yield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0164" y="299923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0">
                <a:solidFill>
                  <a:srgbClr val="6E7A8A"/>
                </a:solidFill>
                <a:latin typeface="Calibri"/>
              </a:rPr>
              <a:t>→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680204" y="2724911"/>
            <a:ext cx="1853123" cy="74980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680204" y="2724911"/>
            <a:ext cx="44450" cy="749808"/>
          </a:xfrm>
          <a:prstGeom prst="rect">
            <a:avLst/>
          </a:prstGeom>
          <a:solidFill>
            <a:srgbClr val="0F7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44796" y="2889503"/>
            <a:ext cx="1578803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Cashflow +
projection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712463"/>
            <a:ext cx="511123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A81E14"/>
                </a:solidFill>
                <a:latin typeface="Calibri"/>
              </a:rPr>
              <a:t>THREE WAYS IT GOES WRONG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8368" y="411098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4041647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Left empty — </a:t>
            </a:r>
            <a:r>
              <a:rPr sz="1300">
                <a:solidFill>
                  <a:srgbClr val="3A4554"/>
                </a:solidFill>
                <a:latin typeface="Calibri"/>
              </a:rPr>
              <a:t>the filter switches off and studios are averaged with four-beds.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368" y="4738267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668925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Off by one — </a:t>
            </a:r>
            <a:r>
              <a:rPr sz="1300">
                <a:solidFill>
                  <a:srgbClr val="3A4554"/>
                </a:solidFill>
                <a:latin typeface="Calibri"/>
              </a:rPr>
              <a:t>a confident number from the wrong market. No warning.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68" y="5365545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9536" y="5296203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No comparables for that count — </a:t>
            </a:r>
            <a:r>
              <a:rPr sz="1300">
                <a:solidFill>
                  <a:srgbClr val="3A4554"/>
                </a:solidFill>
                <a:latin typeface="Calibri"/>
              </a:rPr>
              <a:t>rent returns 0, so yield is 0% and cashflow is maximally negative.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368" y="5992823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9536" y="5923481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Empty on the fast estimate — </a:t>
            </a:r>
            <a:r>
              <a:rPr sz="1300">
                <a:solidFill>
                  <a:srgbClr val="3A4554"/>
                </a:solidFill>
                <a:latin typeface="Calibri"/>
              </a:rPr>
              <a:t>it silently assumes 3 bedrooms, so a studio is quoted three-bed rents.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22096" y="3712463"/>
            <a:ext cx="5111230" cy="210312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59840" y="3895343"/>
            <a:ext cx="4458733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THE BACKLOG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59840" y="4224527"/>
            <a:ext cx="1371600" cy="7193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4000" b="1">
                <a:solidFill>
                  <a:srgbClr val="A81E14"/>
                </a:solidFill>
                <a:latin typeface="Calibri Light"/>
              </a:rPr>
              <a:t>189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76576" y="4315967"/>
            <a:ext cx="3044988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300" b="0">
                <a:solidFill>
                  <a:srgbClr val="3A4554"/>
                </a:solidFill>
                <a:latin typeface="Calibri"/>
              </a:rPr>
              <a:t>layouts in scope have no
bedroom count at all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59840" y="4992623"/>
            <a:ext cx="4458733" cy="6835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Fix these before anything else. A layout with no bedrooms produces a number that looks authoritative and is not — which is worse than a blank.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2 · THE PUBLIC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Eight tabs, and what each one runs 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12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10874959" cy="56327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00" b="0">
                <a:solidFill>
                  <a:srgbClr val="3A4554"/>
                </a:solidFill>
                <a:latin typeface="Calibri"/>
              </a:rPr>
              <a:t>Open every tab before you submit. Six of the eight are computed — they will render something plausible whether or not the data behind them is right.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19501"/>
            <a:ext cx="251855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TAB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68358" y="2419501"/>
            <a:ext cx="4476042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RUNS 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35840" y="2419501"/>
            <a:ext cx="360604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HOW IT FAILS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693821"/>
            <a:ext cx="10874959" cy="1524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78526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Overview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8358" y="278526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Media · facts · coordinates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5840" y="278526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Facts vanish silently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216" y="3096157"/>
            <a:ext cx="11021263" cy="36576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15102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Units · Price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68358" y="315102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Layout price · sqft · images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35840" y="315102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No calculator at 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351678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Investment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68358" y="351678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lat/lng + price + sqft + bedrooms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35840" y="351678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Thin data scores as 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3827677"/>
            <a:ext cx="11021263" cy="36576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88254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Financial Projection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68358" y="388254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Price + monthly rent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35840" y="388254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Silent 0.35% fallback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24830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New Supply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68358" y="424830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Coordinates + PUBLISHED neighbours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35840" y="424830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Dense area looks empty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5216" y="4559197"/>
            <a:ext cx="11021263" cy="36576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461406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Amenities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68358" y="461406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Coordinates + one priced layout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35840" y="461406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No insight at all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497982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Developer Record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68358" y="497982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The developer pivot link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35840" y="497982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Empty track record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5216" y="5290717"/>
            <a:ext cx="11021263" cy="36576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8" y="5345581"/>
            <a:ext cx="25185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Contact Advisor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68358" y="5345581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Nothing from the catalogue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35840" y="5345581"/>
            <a:ext cx="3606046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A81E14"/>
                </a:solidFill>
                <a:latin typeface="Calibri"/>
              </a:rPr>
              <a:t>Placeholder advisors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" y="5894221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A ninth tab, 360° Aerial, appears only when a VR bake has been approved for the project.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EVERYONE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13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The first impression: hero image, key facts, description, facilities and the map.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Hero image present. </a:t>
            </a:r>
            <a:r>
              <a:rPr sz="1350">
                <a:solidFill>
                  <a:srgbClr val="3A4554"/>
                </a:solidFill>
                <a:latin typeface="Calibri"/>
              </a:rPr>
              <a:t>No media at all shows “No images yet” on the very first screen.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48729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41528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The pin is on the SITE, </a:t>
            </a:r>
            <a:r>
              <a:rPr sz="1350">
                <a:solidFill>
                  <a:srgbClr val="3A4554"/>
                </a:solidFill>
                <a:latin typeface="Calibri"/>
              </a:rPr>
              <a:t>not the sales gallery. Everything spatial hangs off it.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133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06176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Facts you cannot verify, leave empty. </a:t>
            </a:r>
            <a:r>
              <a:rPr sz="1350">
                <a:solidFill>
                  <a:srgbClr val="3A4554"/>
                </a:solidFill>
                <a:latin typeface="Calibri"/>
              </a:rPr>
              <a:t>Each empty fact is dropped silently — a half-filled grid looks deliberate.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964274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964274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119722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An under-filled Overview looks finished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430618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Empty facts are removed rather than marked missing, so a project with three facts and one with nine both look complete. Nothing on screen says anything is absent.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Hero / gallery media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5603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47802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tenure · property type · developer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0175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293522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Bedroom + size range (derived from layouts)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91872" y="34747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4752" y="339242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Handover per block, or completion year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91872" y="39319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74752" y="384962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Total units · management fee · parking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91872" y="43891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74752" y="430682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latitude / longitude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91872" y="46634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4752" y="458114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Description or AI summary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Units · Price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14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Every unit type with price, PSF, entry cost, instalment, estimated rent and gross yield.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Every layout priced, </a:t>
            </a:r>
            <a:r>
              <a:rPr sz="1350">
                <a:solidFill>
                  <a:srgbClr val="3A4554"/>
                </a:solidFill>
                <a:latin typeface="Calibri"/>
              </a:rPr>
              <a:t>or the calculator does not render at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22805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156050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Floor-plan image attached to the LAYOUT, </a:t>
            </a:r>
            <a:r>
              <a:rPr sz="1350">
                <a:solidFill>
                  <a:srgbClr val="3A4554"/>
                </a:solidFill>
                <a:latin typeface="Calibri"/>
              </a:rPr>
              <a:t>not dropped in the gallery.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615307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3543298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Layout names as the developer sells them. </a:t>
            </a:r>
            <a:r>
              <a:rPr sz="1350">
                <a:solidFill>
                  <a:srgbClr val="3A4554"/>
                </a:solidFill>
                <a:latin typeface="Calibri"/>
              </a:rPr>
              <a:t>“Type A”, not the portal's “3B”.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445810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445810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601258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Every unit is badged “Available” — including sold-out 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912154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The page reads a “sold” flag the catalogue never supplies, so the badge is always “Available”. Known defect, logged. Do not rely on it, and warn advisors.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Layout name · sqft · bedrooms · bathrooms · car parks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7431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6609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price · asking PSF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0175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293522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Floor-plan image per layout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91872" y="32918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4752" y="320954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Live rental estimate (needs price + sqft + coordinates)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91872" y="37490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74752" y="366674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sale_process for the payment plan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Investment Analysis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15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Market value against comparables, rental outlook, Airbnb potential, and a summary verdict.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Price and sqft on the layout. </a:t>
            </a:r>
            <a:r>
              <a:rPr sz="1350">
                <a:solidFill>
                  <a:srgbClr val="3A4554"/>
                </a:solidFill>
                <a:latin typeface="Calibri"/>
              </a:rPr>
              <a:t>Missing either and the whole tab is an empty state.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48729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41528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Bedrooms exact. </a:t>
            </a:r>
            <a:r>
              <a:rPr sz="1350">
                <a:solidFill>
                  <a:srgbClr val="3A4554"/>
                </a:solidFill>
                <a:latin typeface="Calibri"/>
              </a:rPr>
              <a:t>It selects the comparable set — see the next two slides.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133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06176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Read the verdict yourself </a:t>
            </a:r>
            <a:r>
              <a:rPr sz="1350">
                <a:solidFill>
                  <a:srgbClr val="3A4554"/>
                </a:solidFill>
                <a:latin typeface="Calibri"/>
              </a:rPr>
              <a:t>before submitting. If it says “Insufficient data”, say so in your note.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964274"/>
            <a:ext cx="6742474" cy="1084478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964274"/>
            <a:ext cx="50800" cy="1084478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119722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A thin comparable set reads as a bad investment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430618"/>
            <a:ext cx="6230410" cy="4626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With too few comparables the score clamps to 0 and several tiles print 0 rather than hiding — indistinguishable from a genuinely poor project.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6912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Exactly five inputs: latitude, longitude, layout price, layout sqft, layout bedrooms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92607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84378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Comparable transactions (EdgeProp)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38327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330098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Demand intelligence + location outlook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Financial Projection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16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Loan amortisation, equity build-up, cashflow, and how fast rent recycling clears the loan.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Sanity-check the monthly rent </a:t>
            </a:r>
            <a:r>
              <a:rPr sz="1350">
                <a:solidFill>
                  <a:srgbClr val="3A4554"/>
                </a:solidFill>
                <a:latin typeface="Calibri"/>
              </a:rPr>
              <a:t>against what that unit really lets for.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48729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415282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A price of 0 </a:t>
            </a:r>
            <a:r>
              <a:rPr sz="1350">
                <a:solidFill>
                  <a:srgbClr val="3A4554"/>
                </a:solidFill>
                <a:latin typeface="Calibri"/>
              </a:rPr>
              <a:t>flat-lines the entire chart instead of erroring.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8745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3802530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If rent looks like exactly 0.35% of price, </a:t>
            </a:r>
            <a:r>
              <a:rPr sz="1350">
                <a:solidFill>
                  <a:srgbClr val="3A4554"/>
                </a:solidFill>
                <a:latin typeface="Calibri"/>
              </a:rPr>
              <a:t>it is the fallback, not a real estimate.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705042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705042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860490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The silent 0.35% fallback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171386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With no stored rent and no live estimate, EVERY projection runs on price × 0.35% per month — RM 3,500 on a RM 1m unit — with no caveat on screen. Payoff month, cashflow and “years early” all inherit it.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Layout price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5603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478023"/>
            <a:ext cx="2827489" cy="6912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Monthly rent, in strict order: stored rental_price → live estimate → fallback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2003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311810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Fixed assumptions: 90% LTV, 4.2%, 35 years, 3.5% appreciation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New Supply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17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Competing launches within 3 km, with their prices, sizes, completion and unit mix.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Coordinates right — </a:t>
            </a:r>
            <a:r>
              <a:rPr sz="1350">
                <a:solidFill>
                  <a:srgbClr val="3A4554"/>
                </a:solidFill>
                <a:latin typeface="Calibri"/>
              </a:rPr>
              <a:t>this draws a 3 km circle around them.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22805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156050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market_segments includes new_project, </a:t>
            </a:r>
            <a:r>
              <a:rPr sz="1350">
                <a:solidFill>
                  <a:srgbClr val="3A4554"/>
                </a:solidFill>
                <a:latin typeface="Calibri"/>
              </a:rPr>
              <a:t>or this project never appears in anyone else's New Supply.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8745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3802530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Expect it to look empty early on. </a:t>
            </a:r>
            <a:r>
              <a:rPr sz="1350">
                <a:solidFill>
                  <a:srgbClr val="3A4554"/>
                </a:solidFill>
                <a:latin typeface="Calibri"/>
              </a:rPr>
              <a:t>Nothing is published yet.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445810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445810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601258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A dense corridor can look empty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912154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Only PUBLISHED neighbours are counted. Today that is zero, so this tab is empty for everyone. It fills in as we publish — which is why we publish in geographic clusters.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Subject coordinates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5603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47802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Neighbours must be PUBLISHED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28346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275234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Neighbours must be tagged market_segment = new_project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91872" y="32918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4752" y="320954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Neighbour hero media, prices, completion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Amenities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18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What is around the project — schools, transport, retail — plus demand signals and an AI outlook.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It needs one analysable layout. </a:t>
            </a:r>
            <a:r>
              <a:rPr sz="1350">
                <a:solidFill>
                  <a:srgbClr val="3A4554"/>
                </a:solidFill>
                <a:latin typeface="Calibri"/>
              </a:rPr>
              <a:t>No priced layout means no amenity intelligence at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48729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41528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“No rail stations within 1km” </a:t>
            </a:r>
            <a:r>
              <a:rPr sz="1350">
                <a:solidFill>
                  <a:srgbClr val="3A4554"/>
                </a:solidFill>
                <a:latin typeface="Calibri"/>
              </a:rPr>
              <a:t>can mean genuinely none, or nothing mapped. Check the map.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133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06176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Read the AI outlook </a:t>
            </a:r>
            <a:r>
              <a:rPr sz="1350">
                <a:solidFill>
                  <a:srgbClr val="3A4554"/>
                </a:solidFill>
                <a:latin typeface="Calibri"/>
              </a:rPr>
              <a:t>before submitting; it is written to a buyer, not to us.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964274"/>
            <a:ext cx="6742474" cy="1084478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964274"/>
            <a:ext cx="50800" cy="1084478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5119722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Neighbours on one corner share a narrative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430618"/>
            <a:ext cx="6230410" cy="4626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The AI outlook is cached for 7 days against the coordinate rounded to ~11 m. Two projects on the same junction will show the same write-up.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Coordinates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5603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47802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At least one layout with price AND sqft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0175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293522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Curated catalysts nearby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91872" y="32918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74752" y="320954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An EdgeProp source within 2 km for the AI prompt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EVERYONE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Developer Record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19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The developer's other projects — a track record a buyer uses to judge credibility.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39618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4081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76880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The developer name is standardised. </a:t>
            </a:r>
            <a:r>
              <a:rPr sz="1350">
                <a:solidFill>
                  <a:srgbClr val="3A4554"/>
                </a:solidFill>
                <a:latin typeface="Calibri"/>
              </a:rPr>
              <a:t>The tab groups on the linked developer, not the typed string.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48729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415282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One brand, one spelling. </a:t>
            </a:r>
            <a:r>
              <a:rPr sz="1350">
                <a:solidFill>
                  <a:srgbClr val="3A4554"/>
                </a:solidFill>
                <a:latin typeface="Calibri"/>
              </a:rPr>
              <a:t>“Sdn Bhd” vs “Sdn. Bhd.” splits a track record in two.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13377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061762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Check the count looks right </a:t>
            </a:r>
            <a:r>
              <a:rPr sz="1350">
                <a:solidFill>
                  <a:srgbClr val="3A4554"/>
                </a:solidFill>
                <a:latin typeface="Calibri"/>
              </a:rPr>
              <a:t>for a developer you know.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705042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705042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860490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A 92-project developer can show an empty track record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171386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If the record is linked to a mis-standardised developer, the query matches nothing and the tab reads “no other projects recorded” — the worst possible impression.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The developer PIVOT row, not the scraped text label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7431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66090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Published siblings: name, area, price, completion, media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91872" y="32003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4752" y="3118103"/>
            <a:ext cx="2827489" cy="46085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Unpublished siblings: name and area only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TAB STANDARD · EVERYONE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Contact Advisor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20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6742474" cy="29169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How a buyer reaches us — advisor cards and a LINE call-to-action.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147924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CHECK BEFORE YOU SUBMIT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549117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477108"/>
            <a:ext cx="6541306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Nothing to review here. </a:t>
            </a:r>
            <a:r>
              <a:rPr sz="1350">
                <a:solidFill>
                  <a:srgbClr val="3A4554"/>
                </a:solidFill>
                <a:latin typeface="Calibri"/>
              </a:rPr>
              <a:t>This tab cannot be wrong for a badly filled project.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3195597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3123588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The advisors shown are placeholders </a:t>
            </a:r>
            <a:r>
              <a:rPr sz="1350">
                <a:solidFill>
                  <a:srgbClr val="3A4554"/>
                </a:solidFill>
                <a:latin typeface="Calibri"/>
              </a:rPr>
              <a:t>— not the real roster.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582845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3510836"/>
            <a:ext cx="6541306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Flag it </a:t>
            </a:r>
            <a:r>
              <a:rPr sz="1350">
                <a:solidFill>
                  <a:srgbClr val="3A4554"/>
                </a:solidFill>
                <a:latin typeface="Calibri"/>
              </a:rPr>
              <a:t>if a client asks about the names on it.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154116"/>
            <a:ext cx="6742474" cy="1315821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4154116"/>
            <a:ext cx="50800" cy="1315821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309564"/>
            <a:ext cx="623041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>
                <a:solidFill>
                  <a:srgbClr val="A81E14"/>
                </a:solidFill>
                <a:latin typeface="Calibri"/>
              </a:rPr>
              <a:t>Placeholder people are on a public page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620460"/>
            <a:ext cx="6230410" cy="6940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150" b="0">
                <a:solidFill>
                  <a:srgbClr val="141A22"/>
                </a:solidFill>
                <a:latin typeface="Calibri"/>
              </a:rPr>
              <a:t>The advisor cards are hard-coded samples, and the real location-aware agent roster is built but not connected to this tab. Product decision needed before launch.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5840" y="1581911"/>
            <a:ext cx="3697486" cy="455371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1872" y="1819655"/>
            <a:ext cx="304498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POWERED BY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1872" y="228599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752" y="220370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Nothing from the catalogue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91872" y="256031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74752" y="2478023"/>
            <a:ext cx="282748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00" b="0">
                <a:solidFill>
                  <a:srgbClr val="3A4554"/>
                </a:solidFill>
                <a:latin typeface="Calibri"/>
              </a:rPr>
              <a:t>A configured LINE URL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1872" y="5596128"/>
            <a:ext cx="3044988" cy="4096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050" b="0">
                <a:solidFill>
                  <a:srgbClr val="6E7A8A"/>
                </a:solidFill>
                <a:latin typeface="Calibri"/>
              </a:rPr>
              <a:t>Comment on anything here you could not verify.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166214"/>
            <a:ext cx="84824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STAGES THREE &amp; FOUR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531974"/>
            <a:ext cx="8482468" cy="13185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Calibri Light"/>
              </a:rPr>
              <a:t>Four signatures, and what each one is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088282"/>
            <a:ext cx="6742474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>
                <a:solidFill>
                  <a:srgbClr val="B9C7D8"/>
                </a:solidFill>
                <a:latin typeface="Calibri"/>
              </a:rPr>
              <a:t>A second pair of eyes is only worth having if it is genuinely independent — and if what it found is written down.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C83A0"/>
                </a:solidFill>
                <a:latin typeface="Consolas"/>
              </a:rPr>
              <a:t>21 / 30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3 · COLD-EYE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What a review actually is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22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5981227" cy="12618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500" b="0">
                <a:solidFill>
                  <a:srgbClr val="3A4554"/>
                </a:solidFill>
                <a:latin typeface="Calibri"/>
              </a:rPr>
              <a:t>A review is not a second opinion on whether the project is good. It is a check that the RECORD matches reality — done by someone who did not fill it in, and therefore does not already believe it is right.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118103"/>
            <a:ext cx="598122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DO THIS, IN THIS ORDER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51929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3447287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Open the developer's own page first, </a:t>
            </a:r>
            <a:r>
              <a:rPr sz="1350">
                <a:solidFill>
                  <a:srgbClr val="3A4554"/>
                </a:solidFill>
                <a:latin typeface="Calibri"/>
              </a:rPr>
              <a:t>then the record. Not the other way round — read the truth before the claim.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16577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4093767"/>
            <a:ext cx="5780059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Walk all eight tabs </a:t>
            </a:r>
            <a:r>
              <a:rPr sz="1350">
                <a:solidFill>
                  <a:srgbClr val="3A4554"/>
                </a:solidFill>
                <a:latin typeface="Calibri"/>
              </a:rPr>
              <a:t>as a buyer would, not as a form.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53024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481015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Spot-check two layouts </a:t>
            </a:r>
            <a:r>
              <a:rPr sz="1350">
                <a:solidFill>
                  <a:srgbClr val="3A4554"/>
                </a:solidFill>
                <a:latin typeface="Calibri"/>
              </a:rPr>
              <a:t>end to end: size, price, bedrooms, image.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5199504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5127495"/>
            <a:ext cx="5780059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Write the note </a:t>
            </a:r>
            <a:r>
              <a:rPr sz="1350">
                <a:solidFill>
                  <a:srgbClr val="3A4554"/>
                </a:solidFill>
                <a:latin typeface="Calibri"/>
              </a:rPr>
              <a:t>even when you approve — say what you checked.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558675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9536" y="5514743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Send it back </a:t>
            </a:r>
            <a:r>
              <a:rPr sz="1350">
                <a:solidFill>
                  <a:srgbClr val="3A4554"/>
                </a:solidFill>
                <a:latin typeface="Calibri"/>
              </a:rPr>
              <a:t>for anything you would not want a client to see. That is not friction; it is the job.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83343" y="1581911"/>
            <a:ext cx="4349983" cy="3931920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57663" y="1819655"/>
            <a:ext cx="3697486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WHAT THE SYSTEM ENFORCES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7663" y="2240279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Two reviewers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7663" y="2478023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Exactly two, both must sign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57663" y="2898647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Not your own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7663" y="3136391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Initiator cannot review or approve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7663" y="3557015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Not the approver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7663" y="3794759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The approver never reviews it too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7663" y="4215383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Order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7663" y="4453127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Approve button is hidden until both sign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7663" y="4873751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Any reviewer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57663" y="5111495"/>
            <a:ext cx="3697486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can send it back, which reopens it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7663" y="5568695"/>
            <a:ext cx="369748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00" b="1">
                <a:solidFill>
                  <a:srgbClr val="1E3A5F"/>
                </a:solidFill>
                <a:latin typeface="Calibri"/>
              </a:rPr>
              <a:t>Everything else is discipline, not code. That is what the KPI is for.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3 · MEASURING THE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Review quality, scored on what escapes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23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10874959" cy="8883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4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“Quality” has to be measurable or it becomes a popularity contest. The measure is ESCAPED DEFECTS — things that reached the public page and should not have. Catching problems is rewarded; approving quickly is not.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707994"/>
            <a:ext cx="230105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0858" y="2707994"/>
            <a:ext cx="4476042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HOW IT IS COUNTED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18341" y="2707994"/>
            <a:ext cx="38235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spc="160">
                <a:solidFill>
                  <a:srgbClr val="6E7A8A"/>
                </a:solidFill>
                <a:latin typeface="Calibri"/>
              </a:rPr>
              <a:t>WHY THIS 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982314"/>
            <a:ext cx="10874959" cy="1524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3073754"/>
            <a:ext cx="23010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Escaped defects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0858" y="3073754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Faults found AFTER release, per record you signed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18341" y="3073754"/>
            <a:ext cx="3823545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The only one a client actually feels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216" y="3384650"/>
            <a:ext cx="11021263" cy="58369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439514"/>
            <a:ext cx="2301050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Catch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50858" y="3439514"/>
            <a:ext cx="4476042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Change-requests you raised that were genuinely wrong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18341" y="3439514"/>
            <a:ext cx="3823545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Rewards reading, not rubber-stamping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4023206"/>
            <a:ext cx="230105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Note quality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0858" y="4023206"/>
            <a:ext cx="4476042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Does the note say what was checked?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18341" y="4023206"/>
            <a:ext cx="3823545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An empty note is an unverifiable review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4334102"/>
            <a:ext cx="11021263" cy="583692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4388966"/>
            <a:ext cx="2301050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alibri"/>
              </a:rPr>
              <a:t>Turnaround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50858" y="4388966"/>
            <a:ext cx="4476042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Hours from assignment to decision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18341" y="4388966"/>
            <a:ext cx="3823545" cy="4648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Ranked last — speed is the cheapest thing here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8368" y="5228690"/>
            <a:ext cx="10874959" cy="813816"/>
          </a:xfrm>
          <a:prstGeom prst="rect">
            <a:avLst/>
          </a:prstGeom>
          <a:solidFill>
            <a:srgbClr val="E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8368" y="5228690"/>
            <a:ext cx="50800" cy="813816"/>
          </a:xfrm>
          <a:prstGeom prst="rect">
            <a:avLst/>
          </a:prstGeom>
          <a:solidFill>
            <a:srgbClr val="0F7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5384138"/>
            <a:ext cx="10362895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250" b="0">
                <a:solidFill>
                  <a:srgbClr val="141A22"/>
                </a:solidFill>
                <a:latin typeface="Calibri"/>
              </a:rPr>
              <a:t>A reviewer who sends records back is doing the job. One who approves everything inside five minutes is not — and the escaped-defect count will show it within a fortnight. Lead allocation follows this table, not volume.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STAGE 4 · APPROVAL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Zen and Dylan: the last gate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24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5981227" cy="12618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500" b="0">
                <a:solidFill>
                  <a:srgbClr val="3A4554"/>
                </a:solidFill>
                <a:latin typeface="Calibri"/>
              </a:rPr>
              <a:t>The approver is not a third reviewer. Both cold-eye checks are already done — the approver decides whether this record is one we are willing to put our name to publicly.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118103"/>
            <a:ext cx="598122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THE APPROVER'S FOUR QUESTIONS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51929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3447287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Did both reviewers actually review? </a:t>
            </a:r>
            <a:r>
              <a:rPr sz="1350">
                <a:solidFill>
                  <a:srgbClr val="3A4554"/>
                </a:solidFill>
                <a:latin typeface="Calibri"/>
              </a:rPr>
              <a:t>Read their notes. Two blank approvals is a reason to pause.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16577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" y="4093767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Do the money tabs hold up? </a:t>
            </a:r>
            <a:r>
              <a:rPr sz="1350">
                <a:solidFill>
                  <a:srgbClr val="3A4554"/>
                </a:solidFill>
                <a:latin typeface="Calibri"/>
              </a:rPr>
              <a:t>Yield and projection are what a client will quote back at us.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81225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9536" y="4740247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Would I send this link to a client today? </a:t>
            </a:r>
            <a:r>
              <a:rPr sz="1350">
                <a:solidFill>
                  <a:srgbClr val="3A4554"/>
                </a:solidFill>
                <a:latin typeface="Calibri"/>
              </a:rPr>
              <a:t>If not, send it back.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5458736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" y="5386727"/>
            <a:ext cx="5780059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50" b="1">
                <a:solidFill>
                  <a:srgbClr val="141A22"/>
                </a:solidFill>
                <a:latin typeface="Calibri"/>
              </a:rPr>
              <a:t>Is anything unresolved but acceptable? </a:t>
            </a:r>
            <a:r>
              <a:rPr sz="1350">
                <a:solidFill>
                  <a:srgbClr val="3A4554"/>
                </a:solidFill>
                <a:latin typeface="Calibri"/>
              </a:rPr>
              <a:t>Say so in the note — a known gap on the record beats a surprise later.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83343" y="1581911"/>
            <a:ext cx="4349983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THE LIFECYCLE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83343" y="1947671"/>
            <a:ext cx="4349983" cy="56692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183343" y="1947671"/>
            <a:ext cx="44450" cy="566928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84511" y="2029967"/>
            <a:ext cx="391498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Pending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4511" y="2249423"/>
            <a:ext cx="391498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>
                <a:solidFill>
                  <a:srgbClr val="6E7A8A"/>
                </a:solidFill>
                <a:latin typeface="Calibri"/>
              </a:rPr>
              <a:t>with the two reviewers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83343" y="2624327"/>
            <a:ext cx="4349983" cy="566928"/>
          </a:xfrm>
          <a:prstGeom prst="rect">
            <a:avLst/>
          </a:prstGeom>
          <a:solidFill>
            <a:srgbClr val="FBF1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183343" y="2624327"/>
            <a:ext cx="44450" cy="566928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84511" y="2706623"/>
            <a:ext cx="391498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Awaiting approval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84511" y="2926079"/>
            <a:ext cx="391498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>
                <a:solidFill>
                  <a:srgbClr val="6E7A8A"/>
                </a:solidFill>
                <a:latin typeface="Calibri"/>
              </a:rPr>
              <a:t>both signed — with Zen / Dylan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183343" y="3300983"/>
            <a:ext cx="4349983" cy="566928"/>
          </a:xfrm>
          <a:prstGeom prst="rect">
            <a:avLst/>
          </a:prstGeom>
          <a:solidFill>
            <a:srgbClr val="FAE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183343" y="3300983"/>
            <a:ext cx="44450" cy="566928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84511" y="3383279"/>
            <a:ext cx="391498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Changes requested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84511" y="3602735"/>
            <a:ext cx="391498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>
                <a:solidFill>
                  <a:srgbClr val="6E7A8A"/>
                </a:solidFill>
                <a:latin typeface="Calibri"/>
              </a:rPr>
              <a:t>back with the initiator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83343" y="3977639"/>
            <a:ext cx="4349983" cy="566928"/>
          </a:xfrm>
          <a:prstGeom prst="rect">
            <a:avLst/>
          </a:prstGeom>
          <a:solidFill>
            <a:srgbClr val="E6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183343" y="3977639"/>
            <a:ext cx="44450" cy="566928"/>
          </a:xfrm>
          <a:prstGeom prst="rect">
            <a:avLst/>
          </a:prstGeom>
          <a:solidFill>
            <a:srgbClr val="0F7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84511" y="4059935"/>
            <a:ext cx="391498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Approved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84511" y="4279391"/>
            <a:ext cx="391498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>
                <a:solidFill>
                  <a:srgbClr val="6E7A8A"/>
                </a:solidFill>
                <a:latin typeface="Calibri"/>
              </a:rPr>
              <a:t>live on the public site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183343" y="4654295"/>
            <a:ext cx="4349983" cy="566928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83343" y="4654295"/>
            <a:ext cx="44450" cy="566928"/>
          </a:xfrm>
          <a:prstGeom prst="rect">
            <a:avLst/>
          </a:prstGeom>
          <a:solidFill>
            <a:srgbClr val="6E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84511" y="4736591"/>
            <a:ext cx="391498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Cancelled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84511" y="4956047"/>
            <a:ext cx="3914985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>
                <a:solidFill>
                  <a:srgbClr val="6E7A8A"/>
                </a:solidFill>
                <a:latin typeface="Calibri"/>
              </a:rPr>
              <a:t>withdrawn by the initiator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8368" y="4718304"/>
            <a:ext cx="5981227" cy="13350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96112" y="4882896"/>
            <a:ext cx="5437479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Taking a page DOWN does not need the panel. If something is wrong after release, unpublish it immediately and fix it afterwards — holding a bad page up while three signatures are collected is the wrong trade.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2166214"/>
            <a:ext cx="848246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THE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531974"/>
            <a:ext cx="8482468" cy="13185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Calibri Light"/>
              </a:rPr>
              <a:t>Eight weeks, ten a day, popular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088282"/>
            <a:ext cx="6742474" cy="6035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>
                <a:solidFill>
                  <a:srgbClr val="B9C7D8"/>
                </a:solidFill>
                <a:latin typeface="Calibri"/>
              </a:rPr>
              <a:t>The constraint is not how fast one person can fill a record — it is how many reviews five people can absorb.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C83A0"/>
                </a:solidFill>
                <a:latin typeface="Consolas"/>
              </a:rPr>
              <a:t>25 / 30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THE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Ten a day clears the ready queue in eight weeks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26 / 30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581911"/>
            <a:ext cx="2572435" cy="381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1E3A5F"/>
                </a:solidFill>
                <a:latin typeface="Calibri Light"/>
              </a:rPr>
              <a:t>411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records ready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complete, unpublished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95395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95395" y="1581911"/>
            <a:ext cx="2572435" cy="381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96563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1E3A5F"/>
                </a:solidFill>
                <a:latin typeface="Calibri Light"/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6563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submitted per 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6563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2 each, 5 days a week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32423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32423" y="1581911"/>
            <a:ext cx="2572435" cy="38100"/>
          </a:xfrm>
          <a:prstGeom prst="rect">
            <a:avLst/>
          </a:prstGeom>
          <a:solidFill>
            <a:srgbClr val="0F7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33591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F7B4F"/>
                </a:solidFill>
                <a:latin typeface="Calibri Light"/>
              </a:rP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3591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weeks to clear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33591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41 working days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869451" y="1581911"/>
            <a:ext cx="2572435" cy="1335023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69451" y="1581911"/>
            <a:ext cx="2572435" cy="38100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70619" y="1764791"/>
            <a:ext cx="2170099" cy="487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A9660B"/>
                </a:solidFill>
                <a:latin typeface="Calibri Light"/>
              </a:rPr>
              <a:t>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70619" y="2307335"/>
            <a:ext cx="2170099" cy="2103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>
                <a:solidFill>
                  <a:srgbClr val="141A22"/>
                </a:solidFill>
                <a:latin typeface="Calibri"/>
              </a:rPr>
              <a:t>actions per day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619" y="2563366"/>
            <a:ext cx="2170099" cy="188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000" b="0">
                <a:solidFill>
                  <a:srgbClr val="6E7A8A"/>
                </a:solidFill>
                <a:latin typeface="Calibri"/>
              </a:rPr>
              <a:t>submits + reviews + approvals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209542"/>
            <a:ext cx="5111230" cy="201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100" b="1" spc="160">
                <a:solidFill>
                  <a:srgbClr val="1E3A5F"/>
                </a:solidFill>
                <a:latin typeface="Calibri"/>
              </a:rPr>
              <a:t>THE REAL CONSTRAINT IS REVIEW CAPACITY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3557013"/>
            <a:ext cx="5111230" cy="1307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300" b="0">
                <a:solidFill>
                  <a:srgbClr val="3A4554"/>
                </a:solidFill>
                <a:latin typeface="Calibri"/>
              </a:rPr>
              <a:t>Ten submissions a day is not ten pieces of work — it is forty. Each record also needs two independent reviews and an approval: about eight actions each per day across five people, and the three initiators are also the two reviewers.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368" y="5098539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029197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Reviewing beats submitting. </a:t>
            </a:r>
            <a:r>
              <a:rPr sz="1300">
                <a:solidFill>
                  <a:srgbClr val="3A4554"/>
                </a:solidFill>
                <a:latin typeface="Calibri"/>
              </a:rPr>
              <a:t>If the review queue is not empty at day end, submit fewer tomorrow.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68" y="5698385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5629043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Rotate the pairs. </a:t>
            </a:r>
            <a:r>
              <a:rPr sz="1300">
                <a:solidFill>
                  <a:srgbClr val="3A4554"/>
                </a:solidFill>
                <a:latin typeface="Calibri"/>
              </a:rPr>
              <a:t>Never the same two people reviewing each other.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8368" y="6298231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6228889"/>
            <a:ext cx="4910062" cy="4992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300" b="1">
                <a:solidFill>
                  <a:srgbClr val="141A22"/>
                </a:solidFill>
                <a:latin typeface="Calibri"/>
              </a:rPr>
              <a:t>Batch by developer or area. </a:t>
            </a:r>
            <a:r>
              <a:rPr sz="1300">
                <a:solidFill>
                  <a:srgbClr val="3A4554"/>
                </a:solidFill>
                <a:latin typeface="Calibri"/>
              </a:rPr>
              <a:t>The tenth Sunway record is far faster than the first.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22096" y="3209542"/>
            <a:ext cx="5111230" cy="3395166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96416" y="3410710"/>
            <a:ext cx="4562590" cy="201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A9660B"/>
                </a:solidFill>
                <a:latin typeface="Calibri"/>
              </a:rPr>
              <a:t>AND THE 524 WITH NO LAYOUTS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96416" y="3776469"/>
            <a:ext cx="4562590" cy="16166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300" b="0">
                <a:solidFill>
                  <a:srgbClr val="3A4554"/>
                </a:solidFill>
                <a:latin typeface="Calibri"/>
              </a:rPr>
              <a:t>More than half the catalogue cannot enter this process at all — there is nothing to review until someone collects the floor plans. Treat that as a separate sourcing workstream with its own owner, running in parallel. If it does not start now, week nine has nothing in it.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96416" y="5667448"/>
            <a:ext cx="4562590" cy="7543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250" b="0">
                <a:solidFill>
                  <a:srgbClr val="6E7A8A"/>
                </a:solidFill>
                <a:latin typeface="Calibri"/>
              </a:rPr>
              <a:t>790 layouts we DO hold still have no price, and 224 no size. Those are quick wins — the record already exists, it just cannot be analysed yet.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THE PLAN · SEQUENCING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“Popular first” — made concrete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27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10874959" cy="5833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450" b="0">
                <a:solidFill>
                  <a:srgbClr val="3A4554"/>
                </a:solidFill>
                <a:latin typeface="Calibri"/>
              </a:rPr>
              <a:t>We have no traffic data for these projects yet, so popularity has to be a proxy. Three that we can actually sort on today, in priority order: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5856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 spc="160">
                <a:solidFill>
                  <a:srgbClr val="1E3A5F"/>
                </a:solidFill>
                <a:latin typeface="Calibri"/>
              </a:rPr>
              <a:t>1 · BRAND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53288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Developers a buyer already searches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10228" y="225856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 spc="160">
                <a:solidFill>
                  <a:srgbClr val="1E3A5F"/>
                </a:solidFill>
                <a:latin typeface="Calibri"/>
              </a:rPr>
              <a:t>2 · DENSITY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0228" y="253288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Areas where we hold the most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2089" y="225856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 spc="160">
                <a:solidFill>
                  <a:srgbClr val="1E3A5F"/>
                </a:solidFill>
                <a:latin typeface="Calibri"/>
              </a:rPr>
              <a:t>3 · DEPTH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62089" y="2532887"/>
            <a:ext cx="3262487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0">
                <a:solidFill>
                  <a:srgbClr val="6E7A8A"/>
                </a:solidFill>
                <a:latin typeface="Calibri"/>
              </a:rPr>
              <a:t>Records with the most layouts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2898647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Sime Darby Property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898647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3154679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8368" y="3227831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Sunway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3227831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483863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557015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Mah Sing Group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3557015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16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3813047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886199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SP Setia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3886199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4142231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4215383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Paramount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4215383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11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8368" y="4471415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8368" y="4544567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Exsim Group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4544567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10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68" y="4800599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873751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EcoWorld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4873751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9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8368" y="5129783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10228" y="2898647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Johor Bahru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10228" y="2898647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80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10228" y="3154679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410228" y="3227831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Shah Alam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10228" y="3227831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41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410228" y="3483863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10228" y="3557015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Petaling Jaya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10228" y="3557015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36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410228" y="3813047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10228" y="3886199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Cheras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10228" y="3886199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28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410228" y="4142231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410228" y="4215383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Sepang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10228" y="4215383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26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410228" y="4471415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410228" y="4544567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Puchong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10228" y="4544567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10228" y="4800599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410228" y="4873751"/>
            <a:ext cx="260999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>
                <a:solidFill>
                  <a:srgbClr val="3A4554"/>
                </a:solidFill>
                <a:latin typeface="Calibri"/>
              </a:rPr>
              <a:t>Bukit Jalil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410228" y="4873751"/>
            <a:ext cx="32624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250" b="1">
                <a:solidFill>
                  <a:srgbClr val="141A22"/>
                </a:solidFill>
                <a:latin typeface="Consolas"/>
              </a:rPr>
              <a:t>25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410228" y="5129783"/>
            <a:ext cx="3262487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162089" y="2965322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363257" y="2898647"/>
            <a:ext cx="3061319" cy="7200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>
                <a:solidFill>
                  <a:srgbClr val="3A4554"/>
                </a:solidFill>
                <a:latin typeface="Calibri"/>
              </a:rPr>
              <a:t>A project with 13 layouts carries far more analysis than one with 2 — more value per review.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162089" y="3813428"/>
            <a:ext cx="40640" cy="406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363257" y="3746753"/>
            <a:ext cx="3061319" cy="7200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6000"/>
              </a:lnSpc>
            </a:pPr>
            <a:r>
              <a:rPr sz="1250">
                <a:solidFill>
                  <a:srgbClr val="3A4554"/>
                </a:solidFill>
                <a:latin typeface="Calibri"/>
              </a:rPr>
              <a:t>Sort the To Publish tab by whatever you are batching, and take the top ten.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58368" y="5120640"/>
            <a:ext cx="10874959" cy="1095451"/>
          </a:xfrm>
          <a:prstGeom prst="rect">
            <a:avLst/>
          </a:prstGeom>
          <a:solidFill>
            <a:srgbClr val="FBF1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58368" y="5120640"/>
            <a:ext cx="50800" cy="1095451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14400" y="5276088"/>
            <a:ext cx="10362895" cy="78455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300" b="0">
                <a:solidFill>
                  <a:srgbClr val="141A22"/>
                </a:solidFill>
                <a:latin typeface="Calibri"/>
              </a:rPr>
              <a:t>Publishing in geographic clusters is not a nicety. New Supply counts only published neighbours, so ten scattered releases leave every one of them showing an empty competitive set — while ten in Johor Bahru make all ten look complete.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KNOWN TRAPS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Things that will bite, in order of likelihood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28 / 30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81911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581911"/>
            <a:ext cx="44450" cy="877824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" y="1709927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The dual-key tick does nothing on its 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1984247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Fill key bedrooms. The tick is derived from them.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624326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368" y="2624326"/>
            <a:ext cx="44450" cy="877824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7824" y="2752342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 wrong bedroom count never errors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" y="3026662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It returns a confident number from the wrong market.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666741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3666741"/>
            <a:ext cx="44450" cy="877824"/>
          </a:xfrm>
          <a:prstGeom prst="rect">
            <a:avLst/>
          </a:prstGeom>
          <a:solidFill>
            <a:srgbClr val="A81E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7824" y="3794757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Rent that is exactly 0.35% of price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" y="4069077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That is the fallback, not an estimate. Check the layout's rent.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4709156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368" y="4709156"/>
            <a:ext cx="44450" cy="877824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7824" y="4837172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Every unit says “Available”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" y="5111492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The sold flag is never supplied. Known defect — do not trust the badge.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13346" y="1581911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13346" y="1581911"/>
            <a:ext cx="44450" cy="877824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32802" y="1709927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New Supply looks empty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2802" y="1984247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It counts only published neighbours. Expected until we publish clusters.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13346" y="2624326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13346" y="2624326"/>
            <a:ext cx="44450" cy="877824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32802" y="2752342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Amenity write-up repeats next door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2802" y="3026662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The AI outlook is cached per coordinate at ~11 m. Same corner, same text.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13346" y="3666741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313346" y="3666741"/>
            <a:ext cx="44450" cy="877824"/>
          </a:xfrm>
          <a:prstGeom prst="rect">
            <a:avLst/>
          </a:prstGeom>
          <a:solidFill>
            <a:srgbClr val="A96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32802" y="3794757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An empty developer track record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2802" y="4069077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Almost always a mis-standardised developer name, not a new developer.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13346" y="4709156"/>
            <a:ext cx="5219980" cy="877824"/>
          </a:xfrm>
          <a:prstGeom prst="rect">
            <a:avLst/>
          </a:prstGeom>
          <a:solidFill>
            <a:srgbClr val="F3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313346" y="4709156"/>
            <a:ext cx="44450" cy="877824"/>
          </a:xfrm>
          <a:prstGeom prst="rect">
            <a:avLst/>
          </a:prstGeom>
          <a:solidFill>
            <a:srgbClr val="6E7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32802" y="4837172"/>
            <a:ext cx="467623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1">
                <a:solidFill>
                  <a:srgbClr val="141A22"/>
                </a:solidFill>
                <a:latin typeface="Calibri"/>
              </a:rPr>
              <a:t>A layout that never appears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2802" y="5111492"/>
            <a:ext cx="467623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Only PropertySifu-attributed layouts reach the public page.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420624"/>
            <a:ext cx="10874959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1E3A5F"/>
                </a:solidFill>
                <a:latin typeface="Calibri"/>
              </a:rPr>
              <a:t>PRINT THIS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76656"/>
            <a:ext cx="10874959" cy="4846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000" b="1">
                <a:solidFill>
                  <a:srgbClr val="141A22"/>
                </a:solidFill>
                <a:latin typeface="Calibri Light"/>
              </a:rPr>
              <a:t>The submit checklist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07591"/>
            <a:ext cx="10874959" cy="12700"/>
          </a:xfrm>
          <a:prstGeom prst="rect">
            <a:avLst/>
          </a:prstGeom>
          <a:solidFill>
            <a:srgbClr val="D9D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36047" y="6327648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950" b="0">
                <a:solidFill>
                  <a:srgbClr val="6E7A8A"/>
                </a:solidFill>
                <a:latin typeface="Consolas"/>
              </a:rPr>
              <a:t>29 / 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581911"/>
            <a:ext cx="24444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THE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892807"/>
            <a:ext cx="2444419" cy="190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209397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061971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Name as the developer writes 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560319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2528315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City and state both set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87121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6112" y="2839211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Developer linked and standardised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3337559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3305555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Tenure and property type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64845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6112" y="3616451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Completion year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959351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112" y="3927347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Total units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270247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4238243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Pin on the actual site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77107" y="1581911"/>
            <a:ext cx="24444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EVERY LAYOUT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77107" y="1892807"/>
            <a:ext cx="2444419" cy="190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377107" y="209397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14851" y="2061971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Name as sold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7107" y="2404871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14851" y="2372867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Size in sqft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77107" y="2715767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14851" y="2683763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Price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77107" y="3026663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14851" y="2994659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Bedrooms — exact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77107" y="3337559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14851" y="3305555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Key bedrooms if dual key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77107" y="364845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14851" y="3616451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Floor-plan image attached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377107" y="3959351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614851" y="3927347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No placeholder prices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5847" y="1581911"/>
            <a:ext cx="24444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THE EIGHT TABS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95847" y="1892807"/>
            <a:ext cx="2444419" cy="190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95847" y="209397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33591" y="2061971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Overview reads complete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95847" y="2404871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33591" y="2372867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Units · Price calculator renders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095847" y="287121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33591" y="2839211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Investment verdict is not “insufficient”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95847" y="3337559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333591" y="3305555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Projection rent is realistic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095847" y="3803903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33591" y="3771899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New Supply — expect empty for now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5847" y="4270247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33591" y="4238243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Amenities has an outlook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95847" y="4581143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33591" y="4549139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Developer track record is populated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14587" y="1581911"/>
            <a:ext cx="244441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spc="160">
                <a:solidFill>
                  <a:srgbClr val="1E3A5F"/>
                </a:solidFill>
                <a:latin typeface="Calibri"/>
              </a:rPr>
              <a:t>BEFORE YOU SUBMIT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814587" y="1892807"/>
            <a:ext cx="2444419" cy="1905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814587" y="2093975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052331" y="2061971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Two reviewers picked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814587" y="2404871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052331" y="2372867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One approver picked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814587" y="2715767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052331" y="2683763"/>
            <a:ext cx="220667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Submit note written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814587" y="3026663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052331" y="2994659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Anything unverified is named in the note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814587" y="3493007"/>
            <a:ext cx="132588" cy="132588"/>
          </a:xfrm>
          <a:prstGeom prst="rect">
            <a:avLst/>
          </a:prstGeom>
          <a:noFill/>
          <a:ln w="13970">
            <a:solidFill>
              <a:srgbClr val="D9DF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052331" y="3461003"/>
            <a:ext cx="2206675" cy="4276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150" b="0">
                <a:solidFill>
                  <a:srgbClr val="3A4554"/>
                </a:solidFill>
                <a:latin typeface="Calibri"/>
              </a:rPr>
              <a:t>You are signed in as yourself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58368" y="5504688"/>
            <a:ext cx="10874959" cy="603504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4400" y="5650992"/>
            <a:ext cx="10326319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Calibri"/>
              </a:rPr>
              <a:t>If you cannot tick a box, submit anyway and say so in the note. A named gap is reviewable; a silent one is not.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4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C28E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1737360"/>
            <a:ext cx="6742474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TO START ON MONDAY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810512"/>
            <a:ext cx="6742474" cy="11192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Calibri Light"/>
              </a:rPr>
              <a:t>Clear the merge queue,
then take 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3295497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EVERYONE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58568" y="3277209"/>
            <a:ext cx="5002481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>
                <a:solidFill>
                  <a:srgbClr val="D2DDE9"/>
                </a:solidFill>
                <a:latin typeface="Calibri"/>
              </a:rPr>
              <a:t>Sign in; confirm you can see the Duplicates and To Publish tabs.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941977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8568" y="3923689"/>
            <a:ext cx="5002481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>
                <a:solidFill>
                  <a:srgbClr val="D2DDE9"/>
                </a:solidFill>
                <a:latin typeface="Calibri"/>
              </a:rPr>
              <a:t>Work the 133 duplicate clusters before any review starts.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588457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WEEK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58568" y="4570169"/>
            <a:ext cx="5002481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>
                <a:solidFill>
                  <a:srgbClr val="D2DDE9"/>
                </a:solidFill>
                <a:latin typeface="Calibri"/>
              </a:rPr>
              <a:t>Fix the 189 layouts with no bedroom count, and the 46 dual keys.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234937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WEEK 2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58568" y="5216649"/>
            <a:ext cx="5002481" cy="518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>
                <a:solidFill>
                  <a:srgbClr val="D2DDE9"/>
                </a:solidFill>
                <a:latin typeface="Calibri"/>
              </a:rPr>
              <a:t>Ten submissions a day, batched by developer or by area.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5881417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1" spc="160">
                <a:solidFill>
                  <a:srgbClr val="C28E2A"/>
                </a:solidFill>
                <a:latin typeface="Calibri"/>
              </a:rPr>
              <a:t>ONGOING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58568" y="5863129"/>
            <a:ext cx="5002481" cy="259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>
                <a:solidFill>
                  <a:srgbClr val="D2DDE9"/>
                </a:solidFill>
                <a:latin typeface="Calibri"/>
              </a:rPr>
              <a:t>Someone owns sourcing plans for the 524 with none.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11135" y="2103120"/>
            <a:ext cx="3657600" cy="2651760"/>
          </a:xfrm>
          <a:prstGeom prst="rect">
            <a:avLst/>
          </a:prstGeom>
          <a:solidFill>
            <a:srgbClr val="182E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67167" y="2340864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spc="160">
                <a:solidFill>
                  <a:srgbClr val="C28E2A"/>
                </a:solidFill>
                <a:latin typeface="Calibri"/>
              </a:rPr>
              <a:t>QUESTIONS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7167" y="2706624"/>
            <a:ext cx="3200400" cy="25552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350" b="0">
                <a:solidFill>
                  <a:srgbClr val="B9C7D8"/>
                </a:solidFill>
                <a:latin typeface="Calibri"/>
              </a:rPr>
              <a:t>Process, panel and access — Wai Kit.
Anything the page shows that you cannot explain from the record: screenshot it, note the project id, and send it. Several of the traps in this deck were found exactly that way.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144768"/>
            <a:ext cx="108749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>
                <a:solidFill>
                  <a:srgbClr val="607793"/>
                </a:solidFill>
                <a:latin typeface="Consolas"/>
              </a:rPr>
              <a:t>Figures read from the live catalogue on 9 August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